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1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charts/chart9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charts/chart10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charts/chart11.xml" ContentType="application/vnd.openxmlformats-officedocument.drawingml.chart+xml"/>
  <Override PartName="/ppt/charts/style11.xml" ContentType="application/vnd.ms-office.chartstyle+xml"/>
  <Override PartName="/ppt/charts/colors11.xml" ContentType="application/vnd.ms-office.chartcolorstyle+xml"/>
  <Override PartName="/ppt/charts/chart12.xml" ContentType="application/vnd.openxmlformats-officedocument.drawingml.chart+xml"/>
  <Override PartName="/ppt/charts/style12.xml" ContentType="application/vnd.ms-office.chartstyle+xml"/>
  <Override PartName="/ppt/charts/colors12.xml" ContentType="application/vnd.ms-office.chartcolorstyle+xml"/>
  <Override PartName="/ppt/charts/chart13.xml" ContentType="application/vnd.openxmlformats-officedocument.drawingml.chart+xml"/>
  <Override PartName="/ppt/charts/style13.xml" ContentType="application/vnd.ms-office.chartstyle+xml"/>
  <Override PartName="/ppt/charts/colors13.xml" ContentType="application/vnd.ms-office.chartcolorstyle+xml"/>
  <Override PartName="/ppt/charts/chart14.xml" ContentType="application/vnd.openxmlformats-officedocument.drawingml.chart+xml"/>
  <Override PartName="/ppt/charts/style14.xml" ContentType="application/vnd.ms-office.chartstyle+xml"/>
  <Override PartName="/ppt/charts/colors14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97" r:id="rId1"/>
  </p:sldMasterIdLst>
  <p:notesMasterIdLst>
    <p:notesMasterId r:id="rId18"/>
  </p:notesMasterIdLst>
  <p:sldIdLst>
    <p:sldId id="257" r:id="rId2"/>
    <p:sldId id="256" r:id="rId3"/>
    <p:sldId id="258" r:id="rId4"/>
    <p:sldId id="267" r:id="rId5"/>
    <p:sldId id="272" r:id="rId6"/>
    <p:sldId id="288" r:id="rId7"/>
    <p:sldId id="274" r:id="rId8"/>
    <p:sldId id="275" r:id="rId9"/>
    <p:sldId id="276" r:id="rId10"/>
    <p:sldId id="277" r:id="rId11"/>
    <p:sldId id="278" r:id="rId12"/>
    <p:sldId id="279" r:id="rId13"/>
    <p:sldId id="280" r:id="rId14"/>
    <p:sldId id="281" r:id="rId15"/>
    <p:sldId id="289" r:id="rId16"/>
    <p:sldId id="287" r:id="rId17"/>
  </p:sldIdLst>
  <p:sldSz cx="9144000" cy="6858000" type="screen4x3"/>
  <p:notesSz cx="6858000" cy="994727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99FF"/>
    <a:srgbClr val="FF66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7312" autoAdjust="0"/>
    <p:restoredTop sz="94394" autoAdjust="0"/>
  </p:normalViewPr>
  <p:slideViewPr>
    <p:cSldViewPr snapToGrid="0">
      <p:cViewPr varScale="1">
        <p:scale>
          <a:sx n="72" d="100"/>
          <a:sy n="72" d="100"/>
        </p:scale>
        <p:origin x="1662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9.xlsx"/><Relationship Id="rId2" Type="http://schemas.microsoft.com/office/2011/relationships/chartColorStyle" Target="colors10.xml"/><Relationship Id="rId1" Type="http://schemas.microsoft.com/office/2011/relationships/chartStyle" Target="style10.xml"/></Relationships>
</file>

<file path=ppt/charts/_rels/chart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0.xlsx"/><Relationship Id="rId2" Type="http://schemas.microsoft.com/office/2011/relationships/chartColorStyle" Target="colors11.xml"/><Relationship Id="rId1" Type="http://schemas.microsoft.com/office/2011/relationships/chartStyle" Target="style11.xml"/></Relationships>
</file>

<file path=ppt/charts/_rels/chart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1.xlsx"/><Relationship Id="rId2" Type="http://schemas.microsoft.com/office/2011/relationships/chartColorStyle" Target="colors12.xml"/><Relationship Id="rId1" Type="http://schemas.microsoft.com/office/2011/relationships/chartStyle" Target="style12.xml"/></Relationships>
</file>

<file path=ppt/charts/_rels/chart1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2.xlsx"/><Relationship Id="rId2" Type="http://schemas.microsoft.com/office/2011/relationships/chartColorStyle" Target="colors13.xml"/><Relationship Id="rId1" Type="http://schemas.microsoft.com/office/2011/relationships/chartStyle" Target="style13.xml"/></Relationships>
</file>

<file path=ppt/charts/_rels/chart1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3.xlsx"/><Relationship Id="rId2" Type="http://schemas.microsoft.com/office/2011/relationships/chartColorStyle" Target="colors14.xml"/><Relationship Id="rId1" Type="http://schemas.microsoft.com/office/2011/relationships/chartStyle" Target="style14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6.xlsx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7.xlsx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8.xlsx"/><Relationship Id="rId2" Type="http://schemas.microsoft.com/office/2011/relationships/chartColorStyle" Target="colors9.xml"/><Relationship Id="rId1" Type="http://schemas.microsoft.com/office/2011/relationships/chartStyle" Target="style9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128" b="1" i="0" u="none" strike="noStrike" kern="1200" cap="all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uk-UA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Обсяг фінансування бюджетних програм на 2020 рік (</a:t>
            </a:r>
            <a:r>
              <a:rPr lang="uk-UA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тис.грн</a:t>
            </a:r>
            <a:r>
              <a:rPr lang="uk-UA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</a:t>
            </a:r>
          </a:p>
        </c:rich>
      </c:tx>
      <c:layout>
        <c:manualLayout>
          <c:xMode val="edge"/>
          <c:yMode val="edge"/>
          <c:x val="0.13013790463692035"/>
          <c:y val="1.6666666666666666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128" b="1" i="0" u="none" strike="noStrike" kern="1200" cap="all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LID4096"/>
        </a:p>
      </c:txPr>
    </c:title>
    <c:autoTitleDeleted val="0"/>
    <c:view3D>
      <c:rotX val="30"/>
      <c:rotY val="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0.23986996937882765"/>
          <c:y val="0.10905657626130066"/>
          <c:w val="0.54706977252843392"/>
          <c:h val="0.73549795858850975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Касові видатки за вказаний період</c:v>
                </c:pt>
              </c:strCache>
            </c:strRef>
          </c:tx>
          <c:dPt>
            <c:idx val="0"/>
            <c:bubble3D val="0"/>
            <c:explosion val="15"/>
            <c:spPr>
              <a:solidFill>
                <a:schemeClr val="accent6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  <c:extLst>
              <c:ext xmlns:c16="http://schemas.microsoft.com/office/drawing/2014/chart" uri="{C3380CC4-5D6E-409C-BE32-E72D297353CC}">
                <c16:uniqueId val="{00000000-2E30-4A29-BFB1-B4F83396687F}"/>
              </c:ext>
            </c:extLst>
          </c:dPt>
          <c:dPt>
            <c:idx val="1"/>
            <c:bubble3D val="0"/>
            <c:explosion val="15"/>
            <c:spPr>
              <a:solidFill>
                <a:schemeClr val="accent5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  <c:extLst>
              <c:ext xmlns:c16="http://schemas.microsoft.com/office/drawing/2014/chart" uri="{C3380CC4-5D6E-409C-BE32-E72D297353CC}">
                <c16:uniqueId val="{00000001-2E30-4A29-BFB1-B4F83396687F}"/>
              </c:ext>
            </c:extLst>
          </c:dPt>
          <c:dPt>
            <c:idx val="2"/>
            <c:bubble3D val="0"/>
            <c:explosion val="15"/>
            <c:spPr>
              <a:solidFill>
                <a:schemeClr val="accent4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  <c:extLst>
              <c:ext xmlns:c16="http://schemas.microsoft.com/office/drawing/2014/chart" uri="{C3380CC4-5D6E-409C-BE32-E72D297353CC}">
                <c16:uniqueId val="{00000002-2E30-4A29-BFB1-B4F83396687F}"/>
              </c:ext>
            </c:extLst>
          </c:dPt>
          <c:dPt>
            <c:idx val="3"/>
            <c:bubble3D val="0"/>
            <c:explosion val="15"/>
            <c:spPr>
              <a:solidFill>
                <a:schemeClr val="accent6">
                  <a:lumMod val="60000"/>
                </a:schemeClr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  <c:extLst>
              <c:ext xmlns:c16="http://schemas.microsoft.com/office/drawing/2014/chart" uri="{C3380CC4-5D6E-409C-BE32-E72D297353CC}">
                <c16:uniqueId val="{00000003-2E30-4A29-BFB1-B4F83396687F}"/>
              </c:ext>
            </c:extLst>
          </c:dPt>
          <c:dPt>
            <c:idx val="4"/>
            <c:bubble3D val="0"/>
            <c:explosion val="15"/>
            <c:spPr>
              <a:solidFill>
                <a:schemeClr val="accent5">
                  <a:lumMod val="60000"/>
                </a:schemeClr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  <c:extLst>
              <c:ext xmlns:c16="http://schemas.microsoft.com/office/drawing/2014/chart" uri="{C3380CC4-5D6E-409C-BE32-E72D297353CC}">
                <c16:uniqueId val="{00000004-2E30-4A29-BFB1-B4F83396687F}"/>
              </c:ext>
            </c:extLst>
          </c:dPt>
          <c:dPt>
            <c:idx val="5"/>
            <c:bubble3D val="0"/>
            <c:spPr>
              <a:solidFill>
                <a:schemeClr val="accent4">
                  <a:lumMod val="60000"/>
                </a:schemeClr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  <c:extLst>
              <c:ext xmlns:c16="http://schemas.microsoft.com/office/drawing/2014/chart" uri="{C3380CC4-5D6E-409C-BE32-E72D297353CC}">
                <c16:uniqueId val="{00000005-2E30-4A29-BFB1-B4F83396687F}"/>
              </c:ext>
            </c:extLst>
          </c:dPt>
          <c:dPt>
            <c:idx val="6"/>
            <c:bubble3D val="0"/>
            <c:explosion val="15"/>
            <c:spPr>
              <a:solidFill>
                <a:schemeClr val="accent6">
                  <a:lumMod val="80000"/>
                  <a:lumOff val="20000"/>
                </a:schemeClr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  <c:extLst>
              <c:ext xmlns:c16="http://schemas.microsoft.com/office/drawing/2014/chart" uri="{C3380CC4-5D6E-409C-BE32-E72D297353CC}">
                <c16:uniqueId val="{00000006-2E30-4A29-BFB1-B4F83396687F}"/>
              </c:ext>
            </c:extLst>
          </c:dPt>
          <c:dPt>
            <c:idx val="7"/>
            <c:bubble3D val="0"/>
            <c:spPr>
              <a:solidFill>
                <a:schemeClr val="accent5">
                  <a:lumMod val="80000"/>
                  <a:lumOff val="20000"/>
                </a:schemeClr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  <c:extLst>
              <c:ext xmlns:c16="http://schemas.microsoft.com/office/drawing/2014/chart" uri="{C3380CC4-5D6E-409C-BE32-E72D297353CC}">
                <c16:uniqueId val="{00000007-2E30-4A29-BFB1-B4F83396687F}"/>
              </c:ext>
            </c:extLst>
          </c:dPt>
          <c:dPt>
            <c:idx val="8"/>
            <c:bubble3D val="0"/>
            <c:explosion val="15"/>
            <c:spPr>
              <a:solidFill>
                <a:schemeClr val="accent4">
                  <a:lumMod val="80000"/>
                  <a:lumOff val="20000"/>
                </a:schemeClr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  <c:extLst>
              <c:ext xmlns:c16="http://schemas.microsoft.com/office/drawing/2014/chart" uri="{C3380CC4-5D6E-409C-BE32-E72D297353CC}">
                <c16:uniqueId val="{00000008-2E30-4A29-BFB1-B4F83396687F}"/>
              </c:ext>
            </c:extLst>
          </c:dPt>
          <c:dPt>
            <c:idx val="9"/>
            <c:bubble3D val="0"/>
            <c:spPr>
              <a:solidFill>
                <a:schemeClr val="accent6">
                  <a:lumMod val="80000"/>
                </a:schemeClr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  <c:extLst>
              <c:ext xmlns:c16="http://schemas.microsoft.com/office/drawing/2014/chart" uri="{C3380CC4-5D6E-409C-BE32-E72D297353CC}">
                <c16:uniqueId val="{00000009-2E30-4A29-BFB1-B4F83396687F}"/>
              </c:ext>
            </c:extLst>
          </c:dPt>
          <c:dPt>
            <c:idx val="10"/>
            <c:bubble3D val="0"/>
            <c:explosion val="15"/>
            <c:spPr>
              <a:solidFill>
                <a:schemeClr val="accent5">
                  <a:lumMod val="80000"/>
                </a:schemeClr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  <c:extLst>
              <c:ext xmlns:c16="http://schemas.microsoft.com/office/drawing/2014/chart" uri="{C3380CC4-5D6E-409C-BE32-E72D297353CC}">
                <c16:uniqueId val="{0000000A-2E30-4A29-BFB1-B4F83396687F}"/>
              </c:ext>
            </c:extLst>
          </c:dPt>
          <c:dLbls>
            <c:dLbl>
              <c:idx val="0"/>
              <c:layout>
                <c:manualLayout>
                  <c:x val="0"/>
                  <c:y val="-5.3703703703703705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400" b="1" i="0" u="none" strike="noStrike" kern="1200" spc="0" baseline="0">
                      <a:solidFill>
                        <a:schemeClr val="accent6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LID4096"/>
                </a:p>
              </c:txPr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2E30-4A29-BFB1-B4F83396687F}"/>
                </c:ext>
              </c:extLst>
            </c:dLbl>
            <c:dLbl>
              <c:idx val="1"/>
              <c:layout>
                <c:manualLayout>
                  <c:x val="-0.14618055555555559"/>
                  <c:y val="-0.13333333333333341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1400" b="1" i="0" u="none" strike="noStrike" kern="1200" spc="0" baseline="0">
                        <a:solidFill>
                          <a:schemeClr val="accent6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6C419F29-4BFE-4434-8245-3E4A5FE7A107}" type="VALUE">
                      <a:rPr lang="en-US" sz="1400" smtClean="0">
                        <a:solidFill>
                          <a:schemeClr val="accent1"/>
                        </a:solidFill>
                      </a:rPr>
                      <a:pPr>
                        <a:defRPr sz="1400">
                          <a:solidFill>
                            <a:schemeClr val="accent6"/>
                          </a:solidFill>
                        </a:defRPr>
                      </a:pPr>
                      <a:t>[ЗНАЧЕНИЕ]</a:t>
                    </a:fld>
                    <a:endParaRPr lang="LID4096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400" b="1" i="0" u="none" strike="noStrike" kern="1200" spc="0" baseline="0">
                      <a:solidFill>
                        <a:schemeClr val="accent6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LID4096"/>
                </a:p>
              </c:txPr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1-2E30-4A29-BFB1-B4F83396687F}"/>
                </c:ext>
              </c:extLst>
            </c:dLbl>
            <c:dLbl>
              <c:idx val="2"/>
              <c:layout>
                <c:manualLayout>
                  <c:x val="-7.7083339655785732E-2"/>
                  <c:y val="6.2962962962962957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400" b="1" i="0" u="none" strike="noStrike" kern="1200" spc="0" baseline="0">
                      <a:solidFill>
                        <a:schemeClr val="accent4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LID4096"/>
                </a:p>
              </c:txPr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2E30-4A29-BFB1-B4F83396687F}"/>
                </c:ext>
              </c:extLst>
            </c:dLbl>
            <c:dLbl>
              <c:idx val="3"/>
              <c:layout>
                <c:manualLayout>
                  <c:x val="-9.1666674185258729E-2"/>
                  <c:y val="-1.4814814814814815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400" b="1" i="0" u="none" strike="noStrike" kern="1200" spc="0" baseline="0">
                      <a:solidFill>
                        <a:schemeClr val="accent6">
                          <a:lumMod val="60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LID4096"/>
                </a:p>
              </c:txPr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2E30-4A29-BFB1-B4F83396687F}"/>
                </c:ext>
              </c:extLst>
            </c:dLbl>
            <c:dLbl>
              <c:idx val="4"/>
              <c:layout>
                <c:manualLayout>
                  <c:x val="-0.10416667521052127"/>
                  <c:y val="-8.5185185185185183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400" b="1" i="0" u="none" strike="noStrike" kern="1200" spc="0" baseline="0">
                      <a:solidFill>
                        <a:schemeClr val="accent5">
                          <a:lumMod val="60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LID4096"/>
                </a:p>
              </c:txPr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2E30-4A29-BFB1-B4F83396687F}"/>
                </c:ext>
              </c:extLst>
            </c:dLbl>
            <c:dLbl>
              <c:idx val="5"/>
              <c:layout>
                <c:manualLayout>
                  <c:x val="-9.4791674441574367E-2"/>
                  <c:y val="-9.8148148148148137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400" b="1" i="0" u="none" strike="noStrike" kern="1200" spc="0" baseline="0">
                      <a:solidFill>
                        <a:schemeClr val="accent4">
                          <a:lumMod val="60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LID4096"/>
                </a:p>
              </c:txPr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2E30-4A29-BFB1-B4F83396687F}"/>
                </c:ext>
              </c:extLst>
            </c:dLbl>
            <c:dLbl>
              <c:idx val="6"/>
              <c:layout>
                <c:manualLayout>
                  <c:x val="-3.1250002563156377E-3"/>
                  <c:y val="-7.9629629629629634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400" b="1" i="0" u="none" strike="noStrike" kern="1200" spc="0" baseline="0">
                      <a:solidFill>
                        <a:schemeClr val="accent6">
                          <a:lumMod val="80000"/>
                          <a:lumOff val="20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LID4096"/>
                </a:p>
              </c:txPr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2E30-4A29-BFB1-B4F83396687F}"/>
                </c:ext>
              </c:extLst>
            </c:dLbl>
            <c:dLbl>
              <c:idx val="7"/>
              <c:layout>
                <c:manualLayout>
                  <c:x val="4.5833337092629316E-2"/>
                  <c:y val="-0.1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400" b="1" i="0" u="none" strike="noStrike" kern="1200" spc="0" baseline="0">
                      <a:solidFill>
                        <a:schemeClr val="accent5">
                          <a:lumMod val="80000"/>
                          <a:lumOff val="20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LID4096"/>
                </a:p>
              </c:txPr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2E30-4A29-BFB1-B4F83396687F}"/>
                </c:ext>
              </c:extLst>
            </c:dLbl>
            <c:dLbl>
              <c:idx val="8"/>
              <c:layout>
                <c:manualLayout>
                  <c:x val="0.10937500897104725"/>
                  <c:y val="-7.407407407407407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400" b="1" i="0" u="none" strike="noStrike" kern="1200" spc="0" baseline="0">
                      <a:solidFill>
                        <a:schemeClr val="accent4">
                          <a:lumMod val="80000"/>
                          <a:lumOff val="20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LID4096"/>
                </a:p>
              </c:txPr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2E30-4A29-BFB1-B4F83396687F}"/>
                </c:ext>
              </c:extLst>
            </c:dLbl>
            <c:dLbl>
              <c:idx val="9"/>
              <c:layout>
                <c:manualLayout>
                  <c:x val="0.23645835272788318"/>
                  <c:y val="-9.4444444444444442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400" b="1" i="0" u="none" strike="noStrike" kern="1200" spc="0" baseline="0">
                      <a:solidFill>
                        <a:schemeClr val="accent6">
                          <a:lumMod val="80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LID4096"/>
                </a:p>
              </c:txPr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2E30-4A29-BFB1-B4F83396687F}"/>
                </c:ext>
              </c:extLst>
            </c:dLbl>
            <c:dLbl>
              <c:idx val="10"/>
              <c:layout>
                <c:manualLayout>
                  <c:x val="0.16041667982420274"/>
                  <c:y val="-7.7777777777777779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400" b="1" i="0" u="none" strike="noStrike" kern="1200" spc="0" baseline="0">
                      <a:solidFill>
                        <a:schemeClr val="accent5">
                          <a:lumMod val="80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LID4096"/>
                </a:p>
              </c:txPr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A-2E30-4A29-BFB1-B4F83396687F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spc="0" baseline="0">
                    <a:solidFill>
                      <a:schemeClr val="accent6"/>
                    </a:solidFill>
                    <a:latin typeface="+mn-lt"/>
                    <a:ea typeface="+mn-ea"/>
                    <a:cs typeface="+mn-cs"/>
                  </a:defRPr>
                </a:pPr>
                <a:endParaRPr lang="LID4096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Лист1!$A$2:$A$12</c:f>
              <c:strCache>
                <c:ptCount val="11"/>
                <c:pt idx="0">
                  <c:v>Надання дошкільної освіти - 50337.3 тис. грн</c:v>
                </c:pt>
                <c:pt idx="1">
                  <c:v>Надання загальної середньої освіти - 108696.4 тис. грн</c:v>
                </c:pt>
                <c:pt idx="2">
                  <c:v>Надання позашкільної освіти - 7405.2 тис. грн</c:v>
                </c:pt>
                <c:pt idx="3">
                  <c:v>Методичне забезпечення - 1129.6 тис. грн</c:v>
                </c:pt>
                <c:pt idx="4">
                  <c:v>Забезпечення діяльності інших закладів - 9015.1 тис. грн</c:v>
                </c:pt>
                <c:pt idx="5">
                  <c:v>Інші програми та заходи - 18.1 тис. грн</c:v>
                </c:pt>
                <c:pt idx="6">
                  <c:v>Забезпечення діяльності ІРЦ - 1239.1 тис. грн</c:v>
                </c:pt>
                <c:pt idx="7">
                  <c:v>Здійснення програми "Молодь України" - 33.1 тис. грн</c:v>
                </c:pt>
                <c:pt idx="8">
                  <c:v>Утримання та робота ДЮСШ - 3520.4 тис. грн</c:v>
                </c:pt>
                <c:pt idx="9">
                  <c:v>Діяльність місцевих центрів "Спорт для всіх" - 101.0 тис. грн</c:v>
                </c:pt>
                <c:pt idx="10">
                  <c:v>Керівництво і управління - 1370.2 тис. грн</c:v>
                </c:pt>
              </c:strCache>
            </c:strRef>
          </c:cat>
          <c:val>
            <c:numRef>
              <c:f>Лист1!$B$2:$B$12</c:f>
              <c:numCache>
                <c:formatCode>0.0</c:formatCode>
                <c:ptCount val="11"/>
                <c:pt idx="0">
                  <c:v>50337.329469999997</c:v>
                </c:pt>
                <c:pt idx="1">
                  <c:v>108696.433368</c:v>
                </c:pt>
                <c:pt idx="2">
                  <c:v>7405.1748699999998</c:v>
                </c:pt>
                <c:pt idx="3">
                  <c:v>1129.62328</c:v>
                </c:pt>
                <c:pt idx="4">
                  <c:v>9015.0935100000006</c:v>
                </c:pt>
                <c:pt idx="5">
                  <c:v>18.100000000000001</c:v>
                </c:pt>
                <c:pt idx="6">
                  <c:v>1239.12177</c:v>
                </c:pt>
                <c:pt idx="7">
                  <c:v>33.094999999999999</c:v>
                </c:pt>
                <c:pt idx="8">
                  <c:v>3520.38157</c:v>
                </c:pt>
                <c:pt idx="9">
                  <c:v>101</c:v>
                </c:pt>
                <c:pt idx="10">
                  <c:v>1370.1532199999999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845-4A7C-AD43-70861504CD96}"/>
            </c:ext>
          </c:extLst>
        </c:ser>
        <c:dLbls>
          <c:dLblPos val="outEnd"/>
          <c:showLegendKey val="0"/>
          <c:showVal val="0"/>
          <c:showCatName val="0"/>
          <c:showSerName val="0"/>
          <c:showPercent val="1"/>
          <c:showBubbleSize val="0"/>
          <c:showLeaderLines val="1"/>
        </c:dLbls>
      </c:pie3DChart>
      <c:spPr>
        <a:noFill/>
        <a:ln>
          <a:noFill/>
        </a:ln>
        <a:effectLst/>
      </c:spPr>
    </c:plotArea>
    <c:legend>
      <c:legendPos val="r"/>
      <c:legendEntry>
        <c:idx val="0"/>
        <c:txPr>
          <a:bodyPr rot="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LID4096"/>
          </a:p>
        </c:txPr>
      </c:legendEntry>
      <c:legendEntry>
        <c:idx val="1"/>
        <c:txPr>
          <a:bodyPr rot="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LID4096"/>
          </a:p>
        </c:txPr>
      </c:legendEntry>
      <c:legendEntry>
        <c:idx val="2"/>
        <c:txPr>
          <a:bodyPr rot="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LID4096"/>
          </a:p>
        </c:txPr>
      </c:legendEntry>
      <c:legendEntry>
        <c:idx val="3"/>
        <c:txPr>
          <a:bodyPr rot="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LID4096"/>
          </a:p>
        </c:txPr>
      </c:legendEntry>
      <c:legendEntry>
        <c:idx val="4"/>
        <c:txPr>
          <a:bodyPr rot="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LID4096"/>
          </a:p>
        </c:txPr>
      </c:legendEntry>
      <c:legendEntry>
        <c:idx val="5"/>
        <c:txPr>
          <a:bodyPr rot="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LID4096"/>
          </a:p>
        </c:txPr>
      </c:legendEntry>
      <c:legendEntry>
        <c:idx val="6"/>
        <c:txPr>
          <a:bodyPr rot="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LID4096"/>
          </a:p>
        </c:txPr>
      </c:legendEntry>
      <c:legendEntry>
        <c:idx val="7"/>
        <c:txPr>
          <a:bodyPr rot="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LID4096"/>
          </a:p>
        </c:txPr>
      </c:legendEntry>
      <c:legendEntry>
        <c:idx val="8"/>
        <c:txPr>
          <a:bodyPr rot="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LID4096"/>
          </a:p>
        </c:txPr>
      </c:legendEntry>
      <c:legendEntry>
        <c:idx val="9"/>
        <c:txPr>
          <a:bodyPr rot="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LID4096"/>
          </a:p>
        </c:txPr>
      </c:legendEntry>
      <c:legendEntry>
        <c:idx val="10"/>
        <c:txPr>
          <a:bodyPr rot="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LID4096"/>
          </a:p>
        </c:txPr>
      </c:legendEntry>
      <c:layout>
        <c:manualLayout>
          <c:xMode val="edge"/>
          <c:yMode val="edge"/>
          <c:x val="0"/>
          <c:y val="0.6718308544765238"/>
          <c:w val="0.97661964129483814"/>
          <c:h val="0.315721201516477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LID4096"/>
        </a:p>
      </c:txPr>
    </c:legend>
    <c:plotVisOnly val="1"/>
    <c:dispBlanksAs val="zero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LID4096"/>
    </a:p>
  </c:txPr>
  <c:externalData r:id="rId3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128" b="1" i="0" u="none" strike="noStrike" kern="1200" cap="all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uk-UA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Утримання та навчально-тренувальна робота дитячо-юнацької спортивної школи</a:t>
            </a:r>
          </a:p>
        </c:rich>
      </c:tx>
      <c:layout>
        <c:manualLayout>
          <c:xMode val="edge"/>
          <c:yMode val="edge"/>
          <c:x val="2.2992802734567212E-2"/>
          <c:y val="4.6874988465800084E-3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128" b="1" i="0" u="none" strike="noStrike" kern="1200" cap="all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LID4096"/>
        </a:p>
      </c:txPr>
    </c:title>
    <c:autoTitleDeleted val="0"/>
    <c:view3D>
      <c:rotX val="30"/>
      <c:rotY val="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Надання дошкільної освіти</c:v>
                </c:pt>
              </c:strCache>
            </c:strRef>
          </c:tx>
          <c:explosion val="15"/>
          <c:dPt>
            <c:idx val="0"/>
            <c:bubble3D val="0"/>
            <c:spPr>
              <a:solidFill>
                <a:schemeClr val="accent1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  <c:extLst>
              <c:ext xmlns:c16="http://schemas.microsoft.com/office/drawing/2014/chart" uri="{C3380CC4-5D6E-409C-BE32-E72D297353CC}">
                <c16:uniqueId val="{00000001-67C4-4E97-9F87-10444D31ED9A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  <c:extLst>
              <c:ext xmlns:c16="http://schemas.microsoft.com/office/drawing/2014/chart" uri="{C3380CC4-5D6E-409C-BE32-E72D297353CC}">
                <c16:uniqueId val="{00000003-67C4-4E97-9F87-10444D31ED9A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  <c:extLst>
              <c:ext xmlns:c16="http://schemas.microsoft.com/office/drawing/2014/chart" uri="{C3380CC4-5D6E-409C-BE32-E72D297353CC}">
                <c16:uniqueId val="{00000005-67C4-4E97-9F87-10444D31ED9A}"/>
              </c:ext>
            </c:extLst>
          </c:dPt>
          <c:dLbls>
            <c:dLbl>
              <c:idx val="0"/>
              <c:layout>
                <c:manualLayout>
                  <c:x val="2.2173043799212599E-2"/>
                  <c:y val="2.8365463314132425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400" b="1" i="0" u="none" strike="noStrike" kern="1200" spc="0" baseline="0">
                      <a:solidFill>
                        <a:schemeClr val="accent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LID4096"/>
                </a:p>
              </c:txPr>
              <c:dLblPos val="bestFit"/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67C4-4E97-9F87-10444D31ED9A}"/>
                </c:ext>
              </c:extLst>
            </c:dLbl>
            <c:dLbl>
              <c:idx val="1"/>
              <c:layout>
                <c:manualLayout>
                  <c:x val="-5.7156742125984254E-3"/>
                  <c:y val="-1.7901635217665156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400" b="1" i="0" u="none" strike="noStrike" kern="1200" spc="0" baseline="0">
                      <a:solidFill>
                        <a:schemeClr val="accent2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LID4096"/>
                </a:p>
              </c:txPr>
              <c:dLblPos val="bestFit"/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67C4-4E97-9F87-10444D31ED9A}"/>
                </c:ext>
              </c:extLst>
            </c:dLbl>
            <c:dLbl>
              <c:idx val="2"/>
              <c:layout>
                <c:manualLayout>
                  <c:x val="0.11733833661417323"/>
                  <c:y val="-4.4421257109912828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400" b="1" i="0" u="none" strike="noStrike" kern="1200" spc="0" baseline="0">
                      <a:solidFill>
                        <a:schemeClr val="accent3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LID4096"/>
                </a:p>
              </c:txPr>
              <c:dLblPos val="bestFit"/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67C4-4E97-9F87-10444D31ED9A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spc="0" baseline="0">
                    <a:solidFill>
                      <a:schemeClr val="accent1"/>
                    </a:solidFill>
                    <a:latin typeface="+mn-lt"/>
                    <a:ea typeface="+mn-ea"/>
                    <a:cs typeface="+mn-cs"/>
                  </a:defRPr>
                </a:pPr>
                <a:endParaRPr lang="LID4096"/>
              </a:p>
            </c:txPr>
            <c:dLblPos val="bestFit"/>
            <c:showLegendKey val="0"/>
            <c:showVal val="1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Лист1!$A$2:$A$4</c:f>
              <c:strCache>
                <c:ptCount val="3"/>
                <c:pt idx="0">
                  <c:v>Оплата праці з нарахуваннями</c:v>
                </c:pt>
                <c:pt idx="1">
                  <c:v>Оплата комунальних послуг</c:v>
                </c:pt>
                <c:pt idx="2">
                  <c:v>Інші поточні видатки</c:v>
                </c:pt>
              </c:strCache>
            </c:strRef>
          </c:cat>
          <c:val>
            <c:numRef>
              <c:f>Лист1!$B$2:$B$4</c:f>
              <c:numCache>
                <c:formatCode>0.0</c:formatCode>
                <c:ptCount val="3"/>
                <c:pt idx="0">
                  <c:v>3106.5396199999996</c:v>
                </c:pt>
                <c:pt idx="1">
                  <c:v>158.08819</c:v>
                </c:pt>
                <c:pt idx="2">
                  <c:v>255.75376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D68-4E69-B301-EACC5A89FCFF}"/>
            </c:ext>
          </c:extLst>
        </c:ser>
        <c:dLbls>
          <c:dLblPos val="bestFit"/>
          <c:showLegendKey val="0"/>
          <c:showVal val="0"/>
          <c:showCatName val="0"/>
          <c:showSerName val="0"/>
          <c:showPercent val="1"/>
          <c:showBubbleSize val="0"/>
          <c:showLeaderLines val="1"/>
        </c:dLbls>
      </c:pie3DChart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57834443212460385"/>
          <c:y val="0.31035320857450571"/>
          <c:w val="0.33833262257330121"/>
          <c:h val="0.16114901300467199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LID4096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LID4096"/>
    </a:p>
  </c:txPr>
  <c:externalData r:id="rId3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128" b="1" i="0" u="none" strike="noStrike" kern="1200" cap="all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uk-UA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Забезпечення діяльності місцевих центрів фізичного здоров’я «Спорт для всіх» та проведення фізкультурно-масових заходів серед населення регіону</a:t>
            </a:r>
          </a:p>
        </c:rich>
      </c:tx>
      <c:layout>
        <c:manualLayout>
          <c:xMode val="edge"/>
          <c:yMode val="edge"/>
          <c:x val="0.14094131397637796"/>
          <c:y val="1.4062499134934847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128" b="1" i="0" u="none" strike="noStrike" kern="1200" cap="all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LID4096"/>
        </a:p>
      </c:txPr>
    </c:title>
    <c:autoTitleDeleted val="0"/>
    <c:view3D>
      <c:rotX val="30"/>
      <c:rotY val="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Надання дошкільної освіти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  <c:extLst>
              <c:ext xmlns:c16="http://schemas.microsoft.com/office/drawing/2014/chart" uri="{C3380CC4-5D6E-409C-BE32-E72D297353CC}">
                <c16:uniqueId val="{00000001-900C-430F-A7A6-FE6415067C6D}"/>
              </c:ext>
            </c:extLst>
          </c:dPt>
          <c:dLbls>
            <c:dLbl>
              <c:idx val="0"/>
              <c:layout>
                <c:manualLayout>
                  <c:x val="0.20113539616141732"/>
                  <c:y val="6.6935281315496969E-4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400" b="1" i="0" u="none" strike="noStrike" kern="1200" spc="0" baseline="0">
                      <a:solidFill>
                        <a:schemeClr val="accent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LID4096"/>
                </a:p>
              </c:txPr>
              <c:dLblPos val="bestFit"/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900C-430F-A7A6-FE6415067C6D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spc="0" baseline="0">
                    <a:solidFill>
                      <a:schemeClr val="accent1"/>
                    </a:solidFill>
                    <a:latin typeface="+mn-lt"/>
                    <a:ea typeface="+mn-ea"/>
                    <a:cs typeface="+mn-cs"/>
                  </a:defRPr>
                </a:pPr>
                <a:endParaRPr lang="LID4096"/>
              </a:p>
            </c:txPr>
            <c:dLblPos val="bestFit"/>
            <c:showLegendKey val="0"/>
            <c:showVal val="1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Лист1!$A$2</c:f>
              <c:strCache>
                <c:ptCount val="1"/>
                <c:pt idx="0">
                  <c:v>Інші поточні видатки</c:v>
                </c:pt>
              </c:strCache>
            </c:strRef>
          </c:cat>
          <c:val>
            <c:numRef>
              <c:f>Лист1!$B$2</c:f>
              <c:numCache>
                <c:formatCode>0.0</c:formatCode>
                <c:ptCount val="1"/>
                <c:pt idx="0">
                  <c:v>101.00036999999999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D68-4E69-B301-EACC5A89FCFF}"/>
            </c:ext>
          </c:extLst>
        </c:ser>
        <c:dLbls>
          <c:dLblPos val="bestFit"/>
          <c:showLegendKey val="0"/>
          <c:showVal val="0"/>
          <c:showCatName val="0"/>
          <c:showSerName val="0"/>
          <c:showPercent val="1"/>
          <c:showBubbleSize val="0"/>
          <c:showLeaderLines val="1"/>
        </c:dLbls>
      </c:pie3DChart>
      <c:spPr>
        <a:noFill/>
        <a:ln>
          <a:noFill/>
        </a:ln>
        <a:effectLst/>
      </c:spPr>
    </c:plotArea>
    <c:legend>
      <c:legendPos val="r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LID4096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LID4096"/>
    </a:p>
  </c:txPr>
  <c:externalData r:id="rId3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128" b="1" i="0" u="none" strike="noStrike" kern="1200" cap="all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uk-UA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Керівництво і управління</a:t>
            </a:r>
          </a:p>
        </c:rich>
      </c:tx>
      <c:layout>
        <c:manualLayout>
          <c:xMode val="edge"/>
          <c:yMode val="edge"/>
          <c:x val="0.26058981299212597"/>
          <c:y val="1.6406248990757322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128" b="1" i="0" u="none" strike="noStrike" kern="1200" cap="all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LID4096"/>
        </a:p>
      </c:txPr>
    </c:title>
    <c:autoTitleDeleted val="0"/>
    <c:view3D>
      <c:rotX val="30"/>
      <c:rotY val="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Надання дошкільної освіти</c:v>
                </c:pt>
              </c:strCache>
            </c:strRef>
          </c:tx>
          <c:explosion val="15"/>
          <c:dPt>
            <c:idx val="0"/>
            <c:bubble3D val="0"/>
            <c:spPr>
              <a:solidFill>
                <a:schemeClr val="accent1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  <c:extLst>
              <c:ext xmlns:c16="http://schemas.microsoft.com/office/drawing/2014/chart" uri="{C3380CC4-5D6E-409C-BE32-E72D297353CC}">
                <c16:uniqueId val="{00000000-DBA3-4187-809D-28C29CCA34B3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  <c:extLst>
              <c:ext xmlns:c16="http://schemas.microsoft.com/office/drawing/2014/chart" uri="{C3380CC4-5D6E-409C-BE32-E72D297353CC}">
                <c16:uniqueId val="{00000003-FB78-4991-8269-77CDEB337E46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  <c:extLst>
              <c:ext xmlns:c16="http://schemas.microsoft.com/office/drawing/2014/chart" uri="{C3380CC4-5D6E-409C-BE32-E72D297353CC}">
                <c16:uniqueId val="{00000005-FB78-4991-8269-77CDEB337E46}"/>
              </c:ext>
            </c:extLst>
          </c:dPt>
          <c:dLbls>
            <c:dLbl>
              <c:idx val="0"/>
              <c:layout>
                <c:manualLayout>
                  <c:x val="0.1407476624015748"/>
                  <c:y val="6.145810399494931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400" b="1" i="0" u="none" strike="noStrike" kern="1200" spc="0" baseline="0">
                      <a:solidFill>
                        <a:schemeClr val="accent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LID4096"/>
                </a:p>
              </c:txPr>
              <c:dLblPos val="bestFit"/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DBA3-4187-809D-28C29CCA34B3}"/>
                </c:ext>
              </c:extLst>
            </c:dLbl>
            <c:dLbl>
              <c:idx val="1"/>
              <c:layout>
                <c:manualLayout>
                  <c:x val="-8.219549704724409E-2"/>
                  <c:y val="4.8231419277102649E-3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400" b="1" i="0" u="none" strike="noStrike" kern="1200" spc="0" baseline="0">
                      <a:solidFill>
                        <a:schemeClr val="accent2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LID4096"/>
                </a:p>
              </c:txPr>
              <c:dLblPos val="bestFit"/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FB78-4991-8269-77CDEB337E46}"/>
                </c:ext>
              </c:extLst>
            </c:dLbl>
            <c:dLbl>
              <c:idx val="2"/>
              <c:layout>
                <c:manualLayout>
                  <c:x val="8.5876353346456699E-2"/>
                  <c:y val="-5.0210319253794336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400" b="1" i="0" u="none" strike="noStrike" kern="1200" spc="0" baseline="0">
                      <a:solidFill>
                        <a:schemeClr val="accent3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LID4096"/>
                </a:p>
              </c:txPr>
              <c:dLblPos val="bestFit"/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FB78-4991-8269-77CDEB337E46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spc="0" baseline="0">
                    <a:solidFill>
                      <a:schemeClr val="accent1"/>
                    </a:solidFill>
                    <a:latin typeface="+mn-lt"/>
                    <a:ea typeface="+mn-ea"/>
                    <a:cs typeface="+mn-cs"/>
                  </a:defRPr>
                </a:pPr>
                <a:endParaRPr lang="LID4096"/>
              </a:p>
            </c:txPr>
            <c:dLblPos val="bestFit"/>
            <c:showLegendKey val="0"/>
            <c:showVal val="1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Лист1!$A$2:$A$4</c:f>
              <c:strCache>
                <c:ptCount val="3"/>
                <c:pt idx="0">
                  <c:v>Оплата праці з нарахуваннями</c:v>
                </c:pt>
                <c:pt idx="1">
                  <c:v>Оплата комунальних послуг</c:v>
                </c:pt>
                <c:pt idx="2">
                  <c:v>Інші поточні видатки</c:v>
                </c:pt>
              </c:strCache>
            </c:strRef>
          </c:cat>
          <c:val>
            <c:numRef>
              <c:f>Лист1!$B$2:$B$4</c:f>
              <c:numCache>
                <c:formatCode>0.0</c:formatCode>
                <c:ptCount val="3"/>
                <c:pt idx="0">
                  <c:v>1330.8463400000001</c:v>
                </c:pt>
                <c:pt idx="1">
                  <c:v>27.202819999999999</c:v>
                </c:pt>
                <c:pt idx="2">
                  <c:v>12.10406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D68-4E69-B301-EACC5A89FCFF}"/>
            </c:ext>
          </c:extLst>
        </c:ser>
        <c:dLbls>
          <c:dLblPos val="bestFit"/>
          <c:showLegendKey val="0"/>
          <c:showVal val="0"/>
          <c:showCatName val="0"/>
          <c:showSerName val="0"/>
          <c:showPercent val="1"/>
          <c:showBubbleSize val="0"/>
          <c:showLeaderLines val="1"/>
        </c:dLbls>
      </c:pie3DChart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63737352362204724"/>
          <c:y val="0.39713051198754235"/>
          <c:w val="0.31887647637795274"/>
          <c:h val="0.16114904274427641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LID4096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LID4096"/>
    </a:p>
  </c:txPr>
  <c:externalData r:id="rId3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13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uk-UA" sz="2130" b="1" strike="noStrike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Порівняння касових видатків за 2019-2020 роки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13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LID4096"/>
        </a:p>
      </c:txPr>
    </c:title>
    <c:autoTitleDeleted val="0"/>
    <c:plotArea>
      <c:layout>
        <c:manualLayout>
          <c:layoutTarget val="inner"/>
          <c:xMode val="edge"/>
          <c:yMode val="edge"/>
          <c:x val="6.964672614350155E-2"/>
          <c:y val="1.5187814995042806E-2"/>
          <c:w val="0.9157921499186169"/>
          <c:h val="0.57810431198045342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Касові видатки 2019 рік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Лист1!$A$2:$A$16</c:f>
              <c:strCache>
                <c:ptCount val="14"/>
                <c:pt idx="0">
                  <c:v>Заробітна плата</c:v>
                </c:pt>
                <c:pt idx="1">
                  <c:v>Нарахування на оплату праці</c:v>
                </c:pt>
                <c:pt idx="2">
                  <c:v>Предмети, матеріали, обладнання та інвентар</c:v>
                </c:pt>
                <c:pt idx="3">
                  <c:v>Продукти харчування</c:v>
                </c:pt>
                <c:pt idx="4">
                  <c:v>Оплата послуг (крім комунальних)</c:v>
                </c:pt>
                <c:pt idx="5">
                  <c:v>Видатки на відрядження</c:v>
                </c:pt>
                <c:pt idx="6">
                  <c:v>Оплата теплопостачання</c:v>
                </c:pt>
                <c:pt idx="7">
                  <c:v>Оплата водопостачання і водовідведення</c:v>
                </c:pt>
                <c:pt idx="8">
                  <c:v>Оплата електроенергії</c:v>
                </c:pt>
                <c:pt idx="9">
                  <c:v>Оплата природного газу</c:v>
                </c:pt>
                <c:pt idx="10">
                  <c:v>Оплата інших комунальних послуг</c:v>
                </c:pt>
                <c:pt idx="11">
                  <c:v>Окремі заходи по реалізації державних (регіональних програм)</c:v>
                </c:pt>
                <c:pt idx="12">
                  <c:v>Інші виплати населенню</c:v>
                </c:pt>
                <c:pt idx="13">
                  <c:v>Інші поточні видатки</c:v>
                </c:pt>
              </c:strCache>
            </c:strRef>
          </c:cat>
          <c:val>
            <c:numRef>
              <c:f>Лист1!$B$2:$B$16</c:f>
              <c:numCache>
                <c:formatCode>General</c:formatCode>
                <c:ptCount val="15"/>
                <c:pt idx="0">
                  <c:v>108824.68503000001</c:v>
                </c:pt>
                <c:pt idx="1">
                  <c:v>23396.865719999998</c:v>
                </c:pt>
                <c:pt idx="2">
                  <c:v>4489.4077600000001</c:v>
                </c:pt>
                <c:pt idx="3">
                  <c:v>8462.6733499999991</c:v>
                </c:pt>
                <c:pt idx="4">
                  <c:v>2164.14138</c:v>
                </c:pt>
                <c:pt idx="5">
                  <c:v>523.09442999999999</c:v>
                </c:pt>
                <c:pt idx="6">
                  <c:v>13962.93816</c:v>
                </c:pt>
                <c:pt idx="7">
                  <c:v>377.95403999999996</c:v>
                </c:pt>
                <c:pt idx="8">
                  <c:v>1975.1852799999999</c:v>
                </c:pt>
                <c:pt idx="9">
                  <c:v>20.522680000000001</c:v>
                </c:pt>
                <c:pt idx="10">
                  <c:v>104.84824999999999</c:v>
                </c:pt>
                <c:pt idx="11">
                  <c:v>69.731070000000003</c:v>
                </c:pt>
                <c:pt idx="12">
                  <c:v>129.66579999999999</c:v>
                </c:pt>
                <c:pt idx="13">
                  <c:v>6.4748299999999999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20B-4DC4-84BC-CAD64B101017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Касові видатки 2020 рік</c:v>
                </c:pt>
              </c:strCache>
            </c:strRef>
          </c:tx>
          <c:spPr>
            <a:solidFill>
              <a:srgbClr val="FFFF00"/>
            </a:solidFill>
            <a:ln>
              <a:noFill/>
            </a:ln>
            <a:effectLst/>
          </c:spPr>
          <c:invertIfNegative val="0"/>
          <c:cat>
            <c:strRef>
              <c:f>Лист1!$A$2:$A$16</c:f>
              <c:strCache>
                <c:ptCount val="14"/>
                <c:pt idx="0">
                  <c:v>Заробітна плата</c:v>
                </c:pt>
                <c:pt idx="1">
                  <c:v>Нарахування на оплату праці</c:v>
                </c:pt>
                <c:pt idx="2">
                  <c:v>Предмети, матеріали, обладнання та інвентар</c:v>
                </c:pt>
                <c:pt idx="3">
                  <c:v>Продукти харчування</c:v>
                </c:pt>
                <c:pt idx="4">
                  <c:v>Оплата послуг (крім комунальних)</c:v>
                </c:pt>
                <c:pt idx="5">
                  <c:v>Видатки на відрядження</c:v>
                </c:pt>
                <c:pt idx="6">
                  <c:v>Оплата теплопостачання</c:v>
                </c:pt>
                <c:pt idx="7">
                  <c:v>Оплата водопостачання і водовідведення</c:v>
                </c:pt>
                <c:pt idx="8">
                  <c:v>Оплата електроенергії</c:v>
                </c:pt>
                <c:pt idx="9">
                  <c:v>Оплата природного газу</c:v>
                </c:pt>
                <c:pt idx="10">
                  <c:v>Оплата інших комунальних послуг</c:v>
                </c:pt>
                <c:pt idx="11">
                  <c:v>Окремі заходи по реалізації державних (регіональних програм)</c:v>
                </c:pt>
                <c:pt idx="12">
                  <c:v>Інші виплати населенню</c:v>
                </c:pt>
                <c:pt idx="13">
                  <c:v>Інші поточні видатки</c:v>
                </c:pt>
              </c:strCache>
            </c:strRef>
          </c:cat>
          <c:val>
            <c:numRef>
              <c:f>Лист1!$C$2:$C$16</c:f>
              <c:numCache>
                <c:formatCode>General</c:formatCode>
                <c:ptCount val="15"/>
                <c:pt idx="0">
                  <c:v>129576.17526999999</c:v>
                </c:pt>
                <c:pt idx="1">
                  <c:v>27944.635859999999</c:v>
                </c:pt>
                <c:pt idx="2">
                  <c:v>5304.7453800000003</c:v>
                </c:pt>
                <c:pt idx="3">
                  <c:v>3460.4511200000002</c:v>
                </c:pt>
                <c:pt idx="4">
                  <c:v>4039.7337299999999</c:v>
                </c:pt>
                <c:pt idx="5">
                  <c:v>229.40328</c:v>
                </c:pt>
                <c:pt idx="6">
                  <c:v>10191.022279999999</c:v>
                </c:pt>
                <c:pt idx="7">
                  <c:v>437.65863000000002</c:v>
                </c:pt>
                <c:pt idx="8">
                  <c:v>1275.1247100000001</c:v>
                </c:pt>
                <c:pt idx="9">
                  <c:v>11.4108</c:v>
                </c:pt>
                <c:pt idx="10">
                  <c:v>88.745190000000008</c:v>
                </c:pt>
                <c:pt idx="11">
                  <c:v>185.11636999999999</c:v>
                </c:pt>
                <c:pt idx="12">
                  <c:v>115.08019999999999</c:v>
                </c:pt>
                <c:pt idx="13">
                  <c:v>6.2036000000000007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620B-4DC4-84BC-CAD64B101017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Різниця (%)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Лист1!$A$2:$A$16</c:f>
              <c:strCache>
                <c:ptCount val="14"/>
                <c:pt idx="0">
                  <c:v>Заробітна плата</c:v>
                </c:pt>
                <c:pt idx="1">
                  <c:v>Нарахування на оплату праці</c:v>
                </c:pt>
                <c:pt idx="2">
                  <c:v>Предмети, матеріали, обладнання та інвентар</c:v>
                </c:pt>
                <c:pt idx="3">
                  <c:v>Продукти харчування</c:v>
                </c:pt>
                <c:pt idx="4">
                  <c:v>Оплата послуг (крім комунальних)</c:v>
                </c:pt>
                <c:pt idx="5">
                  <c:v>Видатки на відрядження</c:v>
                </c:pt>
                <c:pt idx="6">
                  <c:v>Оплата теплопостачання</c:v>
                </c:pt>
                <c:pt idx="7">
                  <c:v>Оплата водопостачання і водовідведення</c:v>
                </c:pt>
                <c:pt idx="8">
                  <c:v>Оплата електроенергії</c:v>
                </c:pt>
                <c:pt idx="9">
                  <c:v>Оплата природного газу</c:v>
                </c:pt>
                <c:pt idx="10">
                  <c:v>Оплата інших комунальних послуг</c:v>
                </c:pt>
                <c:pt idx="11">
                  <c:v>Окремі заходи по реалізації державних (регіональних програм)</c:v>
                </c:pt>
                <c:pt idx="12">
                  <c:v>Інші виплати населенню</c:v>
                </c:pt>
                <c:pt idx="13">
                  <c:v>Інші поточні видатки</c:v>
                </c:pt>
              </c:strCache>
            </c:strRef>
          </c:cat>
          <c:val>
            <c:numRef>
              <c:f>Лист1!$D$2:$D$16</c:f>
              <c:numCache>
                <c:formatCode>General</c:formatCode>
                <c:ptCount val="15"/>
                <c:pt idx="0">
                  <c:v>19</c:v>
                </c:pt>
                <c:pt idx="1">
                  <c:v>19</c:v>
                </c:pt>
                <c:pt idx="2">
                  <c:v>18</c:v>
                </c:pt>
                <c:pt idx="3">
                  <c:v>-59</c:v>
                </c:pt>
                <c:pt idx="4">
                  <c:v>87</c:v>
                </c:pt>
                <c:pt idx="5">
                  <c:v>-56</c:v>
                </c:pt>
                <c:pt idx="6">
                  <c:v>-27</c:v>
                </c:pt>
                <c:pt idx="7">
                  <c:v>16</c:v>
                </c:pt>
                <c:pt idx="8">
                  <c:v>-35</c:v>
                </c:pt>
                <c:pt idx="9">
                  <c:v>-44</c:v>
                </c:pt>
                <c:pt idx="10">
                  <c:v>-15</c:v>
                </c:pt>
                <c:pt idx="11">
                  <c:v>165</c:v>
                </c:pt>
                <c:pt idx="12">
                  <c:v>-11</c:v>
                </c:pt>
                <c:pt idx="13">
                  <c:v>-4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620B-4DC4-84BC-CAD64B10101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676150864"/>
        <c:axId val="854386832"/>
      </c:barChart>
      <c:catAx>
        <c:axId val="6761508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LID4096"/>
          </a:p>
        </c:txPr>
        <c:crossAx val="854386832"/>
        <c:crosses val="autoZero"/>
        <c:auto val="1"/>
        <c:lblAlgn val="ctr"/>
        <c:lblOffset val="100"/>
        <c:noMultiLvlLbl val="0"/>
      </c:catAx>
      <c:valAx>
        <c:axId val="854386832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LID4096"/>
          </a:p>
        </c:txPr>
        <c:crossAx val="67615086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legendEntry>
        <c:idx val="2"/>
        <c:delete val="1"/>
      </c:legendEntry>
      <c:layout>
        <c:manualLayout>
          <c:xMode val="edge"/>
          <c:yMode val="edge"/>
          <c:x val="0.59609940000100603"/>
          <c:y val="0.20889647127442404"/>
          <c:w val="0.19550060650477755"/>
          <c:h val="7.7064987889097131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LID4096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LID4096"/>
    </a:p>
  </c:txPr>
  <c:externalData r:id="rId3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128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uk-UA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Аналіз касових видатків за загальним фондом </a:t>
            </a:r>
          </a:p>
          <a:p>
            <a:pPr>
              <a:defRPr/>
            </a:pPr>
            <a:r>
              <a:rPr lang="uk-UA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управління освіти за 2020 рік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128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LID4096"/>
        </a:p>
      </c:txPr>
    </c:title>
    <c:autoTitleDeleted val="0"/>
    <c:view3D>
      <c:rotX val="15"/>
      <c:rotY val="2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0.13646689501861337"/>
          <c:y val="1.3527850685331E-2"/>
          <c:w val="0.68151908826396235"/>
          <c:h val="0.72078667249927098"/>
        </c:manualLayout>
      </c:layout>
      <c:bar3DChart>
        <c:barDir val="col"/>
        <c:grouping val="standar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План на 2020 рік з врахуванням змін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satMod val="103000"/>
                    <a:lumMod val="102000"/>
                    <a:tint val="94000"/>
                  </a:schemeClr>
                </a:gs>
                <a:gs pos="50000">
                  <a:schemeClr val="accent1">
                    <a:satMod val="110000"/>
                    <a:lumMod val="100000"/>
                    <a:shade val="100000"/>
                  </a:schemeClr>
                </a:gs>
                <a:gs pos="100000">
                  <a:schemeClr val="accent1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  <a:sp3d/>
          </c:spPr>
          <c:invertIfNegative val="0"/>
          <c:cat>
            <c:strRef>
              <c:f>Лист1!$A$2:$A$15</c:f>
              <c:strCache>
                <c:ptCount val="14"/>
                <c:pt idx="0">
                  <c:v>Заробітна плата</c:v>
                </c:pt>
                <c:pt idx="1">
                  <c:v>Нарахування на оплату праці</c:v>
                </c:pt>
                <c:pt idx="2">
                  <c:v>Предмети, матеріали, обладнання та інвентар</c:v>
                </c:pt>
                <c:pt idx="3">
                  <c:v>Продукти харчування</c:v>
                </c:pt>
                <c:pt idx="4">
                  <c:v>Оплата послуг (крім комунальних)</c:v>
                </c:pt>
                <c:pt idx="5">
                  <c:v>Видатки на відрядження</c:v>
                </c:pt>
                <c:pt idx="6">
                  <c:v>Оплата теплопостачання</c:v>
                </c:pt>
                <c:pt idx="7">
                  <c:v>Оплата водопостачання та водовідведення</c:v>
                </c:pt>
                <c:pt idx="8">
                  <c:v>Оплата електроенергії</c:v>
                </c:pt>
                <c:pt idx="9">
                  <c:v>Оплата природного газу</c:v>
                </c:pt>
                <c:pt idx="10">
                  <c:v>Оплата інших енергоносіїв та інших комунальних послуг</c:v>
                </c:pt>
                <c:pt idx="11">
                  <c:v>Окремі заходи по реалізації державних (регіональних) програм</c:v>
                </c:pt>
                <c:pt idx="12">
                  <c:v>Інші виплати населенню</c:v>
                </c:pt>
                <c:pt idx="13">
                  <c:v>Інші поточні видатки</c:v>
                </c:pt>
              </c:strCache>
            </c:strRef>
          </c:cat>
          <c:val>
            <c:numRef>
              <c:f>Лист1!$B$2:$B$15</c:f>
              <c:numCache>
                <c:formatCode>0.0</c:formatCode>
                <c:ptCount val="14"/>
                <c:pt idx="0">
                  <c:v>130286.44100000001</c:v>
                </c:pt>
                <c:pt idx="1">
                  <c:v>28287.76514</c:v>
                </c:pt>
                <c:pt idx="2">
                  <c:v>5305.4179999999997</c:v>
                </c:pt>
                <c:pt idx="3">
                  <c:v>3872.3</c:v>
                </c:pt>
                <c:pt idx="4">
                  <c:v>40411.817999999999</c:v>
                </c:pt>
                <c:pt idx="5">
                  <c:v>241.542</c:v>
                </c:pt>
                <c:pt idx="6">
                  <c:v>11456.22</c:v>
                </c:pt>
                <c:pt idx="7">
                  <c:v>438.9</c:v>
                </c:pt>
                <c:pt idx="8">
                  <c:v>1365.2</c:v>
                </c:pt>
                <c:pt idx="9">
                  <c:v>16.8</c:v>
                </c:pt>
                <c:pt idx="10">
                  <c:v>113.45</c:v>
                </c:pt>
                <c:pt idx="11">
                  <c:v>192.721</c:v>
                </c:pt>
                <c:pt idx="12">
                  <c:v>116.9</c:v>
                </c:pt>
                <c:pt idx="13">
                  <c:v>8.31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217-47C7-9C74-9BA81B92D90F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Касові видатки 2020 рік</c:v>
                </c:pt>
              </c:strCache>
            </c:strRef>
          </c:tx>
          <c:spPr>
            <a:solidFill>
              <a:srgbClr val="FFFF00"/>
            </a:soli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  <a:sp3d/>
          </c:spPr>
          <c:invertIfNegative val="0"/>
          <c:cat>
            <c:strRef>
              <c:f>Лист1!$A$2:$A$15</c:f>
              <c:strCache>
                <c:ptCount val="14"/>
                <c:pt idx="0">
                  <c:v>Заробітна плата</c:v>
                </c:pt>
                <c:pt idx="1">
                  <c:v>Нарахування на оплату праці</c:v>
                </c:pt>
                <c:pt idx="2">
                  <c:v>Предмети, матеріали, обладнання та інвентар</c:v>
                </c:pt>
                <c:pt idx="3">
                  <c:v>Продукти харчування</c:v>
                </c:pt>
                <c:pt idx="4">
                  <c:v>Оплата послуг (крім комунальних)</c:v>
                </c:pt>
                <c:pt idx="5">
                  <c:v>Видатки на відрядження</c:v>
                </c:pt>
                <c:pt idx="6">
                  <c:v>Оплата теплопостачання</c:v>
                </c:pt>
                <c:pt idx="7">
                  <c:v>Оплата водопостачання та водовідведення</c:v>
                </c:pt>
                <c:pt idx="8">
                  <c:v>Оплата електроенергії</c:v>
                </c:pt>
                <c:pt idx="9">
                  <c:v>Оплата природного газу</c:v>
                </c:pt>
                <c:pt idx="10">
                  <c:v>Оплата інших енергоносіїв та інших комунальних послуг</c:v>
                </c:pt>
                <c:pt idx="11">
                  <c:v>Окремі заходи по реалізації державних (регіональних) програм</c:v>
                </c:pt>
                <c:pt idx="12">
                  <c:v>Інші виплати населенню</c:v>
                </c:pt>
                <c:pt idx="13">
                  <c:v>Інші поточні видатки</c:v>
                </c:pt>
              </c:strCache>
            </c:strRef>
          </c:cat>
          <c:val>
            <c:numRef>
              <c:f>Лист1!$C$2:$C$15</c:f>
              <c:numCache>
                <c:formatCode>0.0</c:formatCode>
                <c:ptCount val="14"/>
                <c:pt idx="0">
                  <c:v>129576.1753</c:v>
                </c:pt>
                <c:pt idx="1">
                  <c:v>27944.635859999999</c:v>
                </c:pt>
                <c:pt idx="2">
                  <c:v>5304.7453800000003</c:v>
                </c:pt>
                <c:pt idx="3">
                  <c:v>3460.4511200000002</c:v>
                </c:pt>
                <c:pt idx="4">
                  <c:v>4039.7337299999999</c:v>
                </c:pt>
                <c:pt idx="5">
                  <c:v>229.40328</c:v>
                </c:pt>
                <c:pt idx="6">
                  <c:v>10191.022279999999</c:v>
                </c:pt>
                <c:pt idx="7">
                  <c:v>437.65863000000002</c:v>
                </c:pt>
                <c:pt idx="8">
                  <c:v>1275.1247100000001</c:v>
                </c:pt>
                <c:pt idx="9">
                  <c:v>11.4108</c:v>
                </c:pt>
                <c:pt idx="10">
                  <c:v>88.745190000000008</c:v>
                </c:pt>
                <c:pt idx="11">
                  <c:v>185.11636999999999</c:v>
                </c:pt>
                <c:pt idx="12">
                  <c:v>115.08019999999999</c:v>
                </c:pt>
                <c:pt idx="13">
                  <c:v>6.2036000000000007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3217-47C7-9C74-9BA81B92D90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shape val="box"/>
        <c:axId val="221120416"/>
        <c:axId val="146869744"/>
        <c:axId val="308618384"/>
      </c:bar3DChart>
      <c:catAx>
        <c:axId val="22112041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2700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LID4096"/>
          </a:p>
        </c:txPr>
        <c:crossAx val="146869744"/>
        <c:crosses val="autoZero"/>
        <c:auto val="1"/>
        <c:lblAlgn val="ctr"/>
        <c:lblOffset val="100"/>
        <c:noMultiLvlLbl val="0"/>
      </c:catAx>
      <c:valAx>
        <c:axId val="146869744"/>
        <c:scaling>
          <c:orientation val="minMax"/>
        </c:scaling>
        <c:delete val="0"/>
        <c:axPos val="l"/>
        <c:numFmt formatCode="0.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LID4096"/>
          </a:p>
        </c:txPr>
        <c:crossAx val="221120416"/>
        <c:crosses val="autoZero"/>
        <c:crossBetween val="between"/>
      </c:valAx>
      <c:serAx>
        <c:axId val="308618384"/>
        <c:scaling>
          <c:orientation val="minMax"/>
        </c:scaling>
        <c:delete val="0"/>
        <c:axPos val="b"/>
        <c:majorTickMark val="out"/>
        <c:minorTickMark val="none"/>
        <c:tickLblPos val="nextTo"/>
        <c:spPr>
          <a:noFill/>
          <a:ln w="12700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LID4096"/>
          </a:p>
        </c:txPr>
        <c:crossAx val="146869744"/>
        <c:crosses val="autoZero"/>
      </c:serAx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5235847035353508"/>
          <c:y val="0.19263619130941967"/>
          <c:w val="0.3112676069301642"/>
          <c:h val="8.488509769612132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LID4096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LID4096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128" b="1" i="0" u="none" strike="noStrike" kern="1200" cap="all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uk-UA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Надання дошкільної освіти</a:t>
            </a:r>
          </a:p>
        </c:rich>
      </c:tx>
      <c:layout>
        <c:manualLayout>
          <c:xMode val="edge"/>
          <c:yMode val="edge"/>
          <c:x val="8.4833186894227254E-4"/>
          <c:y val="1.4062496539740024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128" b="1" i="0" u="none" strike="noStrike" kern="1200" cap="all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LID4096"/>
        </a:p>
      </c:txPr>
    </c:title>
    <c:autoTitleDeleted val="0"/>
    <c:view3D>
      <c:rotX val="30"/>
      <c:rotY val="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2.6854955646505956E-2"/>
          <c:y val="0.23778685093827487"/>
          <c:w val="0.55340501968503941"/>
          <c:h val="0.75171144489964048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Надання дошкільної освіти</c:v>
                </c:pt>
              </c:strCache>
            </c:strRef>
          </c:tx>
          <c:explosion val="15"/>
          <c:dPt>
            <c:idx val="0"/>
            <c:bubble3D val="0"/>
            <c:spPr>
              <a:solidFill>
                <a:schemeClr val="accent1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  <c:extLst>
              <c:ext xmlns:c16="http://schemas.microsoft.com/office/drawing/2014/chart" uri="{C3380CC4-5D6E-409C-BE32-E72D297353CC}">
                <c16:uniqueId val="{00000001-BD68-4E69-B301-EACC5A89FCFF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  <c:extLst>
              <c:ext xmlns:c16="http://schemas.microsoft.com/office/drawing/2014/chart" uri="{C3380CC4-5D6E-409C-BE32-E72D297353CC}">
                <c16:uniqueId val="{00000002-BD68-4E69-B301-EACC5A89FCFF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  <c:extLst>
              <c:ext xmlns:c16="http://schemas.microsoft.com/office/drawing/2014/chart" uri="{C3380CC4-5D6E-409C-BE32-E72D297353CC}">
                <c16:uniqueId val="{00000003-BD68-4E69-B301-EACC5A89FCFF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  <c:extLst>
              <c:ext xmlns:c16="http://schemas.microsoft.com/office/drawing/2014/chart" uri="{C3380CC4-5D6E-409C-BE32-E72D297353CC}">
                <c16:uniqueId val="{00000004-BD68-4E69-B301-EACC5A89FCFF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  <c:extLst>
              <c:ext xmlns:c16="http://schemas.microsoft.com/office/drawing/2014/chart" uri="{C3380CC4-5D6E-409C-BE32-E72D297353CC}">
                <c16:uniqueId val="{00000005-BD68-4E69-B301-EACC5A89FCFF}"/>
              </c:ext>
            </c:extLst>
          </c:dPt>
          <c:dLbls>
            <c:dLbl>
              <c:idx val="0"/>
              <c:layout>
                <c:manualLayout>
                  <c:x val="4.4327509842519687E-2"/>
                  <c:y val="1.3095471635367062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400" b="1" i="0" u="none" strike="noStrike" kern="1200" spc="0" baseline="0">
                      <a:solidFill>
                        <a:schemeClr val="accent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LID4096"/>
                </a:p>
              </c:txPr>
              <c:dLblPos val="bestFit"/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BD68-4E69-B301-EACC5A89FCFF}"/>
                </c:ext>
              </c:extLst>
            </c:dLbl>
            <c:dLbl>
              <c:idx val="1"/>
              <c:layout>
                <c:manualLayout>
                  <c:x val="2.3047587440609119E-3"/>
                  <c:y val="-0.18145308035111213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1400" b="1" i="0" u="none" strike="noStrike" kern="1200" spc="0" baseline="0">
                        <a:solidFill>
                          <a:schemeClr val="accent1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70F6A129-BEB3-4DFC-9BD0-D2B53B78FFF1}" type="CATEGORYNAME">
                      <a:rPr lang="ru-RU">
                        <a:solidFill>
                          <a:schemeClr val="accent2"/>
                        </a:solidFill>
                      </a:rPr>
                      <a:pPr>
                        <a:defRPr sz="1400">
                          <a:solidFill>
                            <a:schemeClr val="accent1"/>
                          </a:solidFill>
                        </a:defRPr>
                      </a:pPr>
                      <a:t>[ИМЯ КАТЕГОРИИ]</a:t>
                    </a:fld>
                    <a:r>
                      <a:rPr lang="ru-RU" baseline="0" dirty="0">
                        <a:solidFill>
                          <a:schemeClr val="accent2"/>
                        </a:solidFill>
                      </a:rPr>
                      <a:t>; </a:t>
                    </a:r>
                    <a:fld id="{3F6E2F38-6B3B-43C1-A63A-58E47064C1AC}" type="VALUE">
                      <a:rPr lang="ru-RU" baseline="0" smtClean="0">
                        <a:solidFill>
                          <a:schemeClr val="accent2"/>
                        </a:solidFill>
                      </a:rPr>
                      <a:pPr>
                        <a:defRPr sz="1400">
                          <a:solidFill>
                            <a:schemeClr val="accent1"/>
                          </a:solidFill>
                        </a:defRPr>
                      </a:pPr>
                      <a:t>[ЗНАЧЕНИЕ]</a:t>
                    </a:fld>
                    <a:r>
                      <a:rPr lang="ru-RU" baseline="0" dirty="0">
                        <a:solidFill>
                          <a:schemeClr val="accent2"/>
                        </a:solidFill>
                      </a:rPr>
                      <a:t>; </a:t>
                    </a:r>
                    <a:fld id="{DBEF2E4F-11EC-490B-B7F9-31EC2525364D}" type="PERCENTAGE">
                      <a:rPr lang="ru-RU" baseline="0">
                        <a:solidFill>
                          <a:schemeClr val="accent2"/>
                        </a:solidFill>
                      </a:rPr>
                      <a:pPr>
                        <a:defRPr sz="1400">
                          <a:solidFill>
                            <a:schemeClr val="accent1"/>
                          </a:solidFill>
                        </a:defRPr>
                      </a:pPr>
                      <a:t>[ПРОЦЕНТ]</a:t>
                    </a:fld>
                    <a:endParaRPr lang="ru-RU" baseline="0" dirty="0">
                      <a:solidFill>
                        <a:schemeClr val="accent2"/>
                      </a:solidFill>
                    </a:endParaRPr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400" b="1" i="0" u="none" strike="noStrike" kern="1200" spc="0" baseline="0">
                      <a:solidFill>
                        <a:schemeClr val="accent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LID4096"/>
                </a:p>
              </c:txPr>
              <c:dLblPos val="bestFit"/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2-BD68-4E69-B301-EACC5A89FCFF}"/>
                </c:ext>
              </c:extLst>
            </c:dLbl>
            <c:dLbl>
              <c:idx val="2"/>
              <c:layout>
                <c:manualLayout>
                  <c:x val="0.11908842858139769"/>
                  <c:y val="-0.18794397442323463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1400" b="1" i="0" u="none" strike="noStrike" kern="1200" spc="0" baseline="0">
                        <a:solidFill>
                          <a:schemeClr val="accent1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D06BAC49-4F25-4D4A-B057-09807A667CFE}" type="CATEGORYNAME">
                      <a:rPr lang="uk-UA">
                        <a:solidFill>
                          <a:schemeClr val="bg2">
                            <a:lumMod val="50000"/>
                          </a:schemeClr>
                        </a:solidFill>
                      </a:rPr>
                      <a:pPr>
                        <a:defRPr sz="1400">
                          <a:solidFill>
                            <a:schemeClr val="accent1"/>
                          </a:solidFill>
                        </a:defRPr>
                      </a:pPr>
                      <a:t>[ИМЯ КАТЕГОРИИ]</a:t>
                    </a:fld>
                    <a:r>
                      <a:rPr lang="uk-UA" baseline="0" dirty="0">
                        <a:solidFill>
                          <a:schemeClr val="bg2">
                            <a:lumMod val="50000"/>
                          </a:schemeClr>
                        </a:solidFill>
                      </a:rPr>
                      <a:t>; </a:t>
                    </a:r>
                    <a:fld id="{10D79281-39AE-478D-8A4F-1DDBAC2C88A3}" type="VALUE">
                      <a:rPr lang="uk-UA" baseline="0">
                        <a:solidFill>
                          <a:schemeClr val="bg2">
                            <a:lumMod val="50000"/>
                          </a:schemeClr>
                        </a:solidFill>
                      </a:rPr>
                      <a:pPr>
                        <a:defRPr sz="1400">
                          <a:solidFill>
                            <a:schemeClr val="accent1"/>
                          </a:solidFill>
                        </a:defRPr>
                      </a:pPr>
                      <a:t>[ЗНАЧЕНИЕ]</a:t>
                    </a:fld>
                    <a:r>
                      <a:rPr lang="uk-UA" baseline="0" dirty="0">
                        <a:solidFill>
                          <a:schemeClr val="bg2">
                            <a:lumMod val="50000"/>
                          </a:schemeClr>
                        </a:solidFill>
                      </a:rPr>
                      <a:t>; </a:t>
                    </a:r>
                    <a:fld id="{B91C130D-4C8D-4FA4-B8F0-C8062C8D2CE2}" type="PERCENTAGE">
                      <a:rPr lang="uk-UA" baseline="0">
                        <a:solidFill>
                          <a:schemeClr val="bg2">
                            <a:lumMod val="50000"/>
                          </a:schemeClr>
                        </a:solidFill>
                      </a:rPr>
                      <a:pPr>
                        <a:defRPr sz="1400">
                          <a:solidFill>
                            <a:schemeClr val="accent1"/>
                          </a:solidFill>
                        </a:defRPr>
                      </a:pPr>
                      <a:t>[ПРОЦЕНТ]</a:t>
                    </a:fld>
                    <a:endParaRPr lang="uk-UA" baseline="0" dirty="0">
                      <a:solidFill>
                        <a:schemeClr val="bg2">
                          <a:lumMod val="50000"/>
                        </a:schemeClr>
                      </a:solidFill>
                    </a:endParaRPr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400" b="1" i="0" u="none" strike="noStrike" kern="1200" spc="0" baseline="0">
                      <a:solidFill>
                        <a:schemeClr val="accent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LID4096"/>
                </a:p>
              </c:txPr>
              <c:dLblPos val="bestFit"/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3-BD68-4E69-B301-EACC5A89FCFF}"/>
                </c:ext>
              </c:extLst>
            </c:dLbl>
            <c:dLbl>
              <c:idx val="3"/>
              <c:layout>
                <c:manualLayout>
                  <c:x val="0.28350164239555631"/>
                  <c:y val="-0.13873151113889981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400" b="1" i="0" u="none" strike="noStrike" kern="1200" spc="0" baseline="0">
                      <a:solidFill>
                        <a:schemeClr val="accent4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LID4096"/>
                </a:p>
              </c:txPr>
              <c:dLblPos val="bestFit"/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BD68-4E69-B301-EACC5A89FCFF}"/>
                </c:ext>
              </c:extLst>
            </c:dLbl>
            <c:dLbl>
              <c:idx val="4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400" b="1" i="0" u="none" strike="noStrike" kern="1200" spc="0" baseline="0">
                      <a:solidFill>
                        <a:schemeClr val="accent5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LID4096"/>
                </a:p>
              </c:txPr>
              <c:dLblPos val="bestFit"/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6="http://schemas.microsoft.com/office/drawing/2014/chart" uri="{C3380CC4-5D6E-409C-BE32-E72D297353CC}">
                  <c16:uniqueId val="{00000005-BD68-4E69-B301-EACC5A89FCFF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spc="0" baseline="0">
                    <a:solidFill>
                      <a:schemeClr val="accent1"/>
                    </a:solidFill>
                    <a:latin typeface="+mn-lt"/>
                    <a:ea typeface="+mn-ea"/>
                    <a:cs typeface="+mn-cs"/>
                  </a:defRPr>
                </a:pPr>
                <a:endParaRPr lang="LID4096"/>
              </a:p>
            </c:txPr>
            <c:dLblPos val="bestFit"/>
            <c:showLegendKey val="0"/>
            <c:showVal val="1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Лист1!$A$2:$A$6</c:f>
              <c:strCache>
                <c:ptCount val="5"/>
                <c:pt idx="0">
                  <c:v>Оплата праці з нарахуваннями</c:v>
                </c:pt>
                <c:pt idx="1">
                  <c:v>Оплата комунальних послуг</c:v>
                </c:pt>
                <c:pt idx="2">
                  <c:v>Харчування</c:v>
                </c:pt>
                <c:pt idx="3">
                  <c:v>Інші поточні видатки</c:v>
                </c:pt>
                <c:pt idx="4">
                  <c:v>Капітальні видатки</c:v>
                </c:pt>
              </c:strCache>
            </c:strRef>
          </c:cat>
          <c:val>
            <c:numRef>
              <c:f>Лист1!$B$2:$B$6</c:f>
              <c:numCache>
                <c:formatCode>0.0</c:formatCode>
                <c:ptCount val="5"/>
                <c:pt idx="0">
                  <c:v>42448.869989999999</c:v>
                </c:pt>
                <c:pt idx="1">
                  <c:v>4332.2680600000003</c:v>
                </c:pt>
                <c:pt idx="2">
                  <c:v>1448.2111200000002</c:v>
                </c:pt>
                <c:pt idx="3">
                  <c:v>2107.9803000000002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D68-4E69-B301-EACC5A89FCFF}"/>
            </c:ext>
          </c:extLst>
        </c:ser>
        <c:dLbls>
          <c:dLblPos val="bestFit"/>
          <c:showLegendKey val="0"/>
          <c:showVal val="0"/>
          <c:showCatName val="0"/>
          <c:showSerName val="0"/>
          <c:showPercent val="1"/>
          <c:showBubbleSize val="0"/>
          <c:showLeaderLines val="1"/>
        </c:dLbls>
      </c:pie3DChart>
      <c:spPr>
        <a:noFill/>
        <a:ln>
          <a:noFill/>
        </a:ln>
        <a:effectLst/>
      </c:spPr>
    </c:plotArea>
    <c:legend>
      <c:legendPos val="r"/>
      <c:legendEntry>
        <c:idx val="1"/>
        <c:txPr>
          <a:bodyPr rot="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LID4096"/>
          </a:p>
        </c:txPr>
      </c:legendEntry>
      <c:legendEntry>
        <c:idx val="4"/>
        <c:delete val="1"/>
      </c:legendEntry>
      <c:layout>
        <c:manualLayout>
          <c:xMode val="edge"/>
          <c:yMode val="edge"/>
          <c:x val="0.54934667665298342"/>
          <c:y val="0.23592421606195474"/>
          <c:w val="0.31632664862204724"/>
          <c:h val="0.30309299316603144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LID4096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LID4096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130" b="1" i="0" u="none" strike="noStrike" kern="1200" cap="all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uk-UA" sz="213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Надання загальної середньої освіти</a:t>
            </a:r>
          </a:p>
        </c:rich>
      </c:tx>
      <c:layout>
        <c:manualLayout>
          <c:xMode val="edge"/>
          <c:yMode val="edge"/>
          <c:x val="3.1952509842519739E-3"/>
          <c:y val="1.3632499305851741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130" b="1" i="0" u="none" strike="noStrike" kern="1200" cap="all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LID4096"/>
        </a:p>
      </c:txPr>
    </c:title>
    <c:autoTitleDeleted val="0"/>
    <c:view3D>
      <c:rotX val="30"/>
      <c:rotY val="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Надання дошкільної освіти</c:v>
                </c:pt>
              </c:strCache>
            </c:strRef>
          </c:tx>
          <c:explosion val="15"/>
          <c:dPt>
            <c:idx val="0"/>
            <c:bubble3D val="0"/>
            <c:spPr>
              <a:solidFill>
                <a:schemeClr val="accent1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  <c:extLst>
              <c:ext xmlns:c16="http://schemas.microsoft.com/office/drawing/2014/chart" uri="{C3380CC4-5D6E-409C-BE32-E72D297353CC}">
                <c16:uniqueId val="{00000001-4B5D-4C32-8EDF-AE5FC2447BA5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  <c:extLst>
              <c:ext xmlns:c16="http://schemas.microsoft.com/office/drawing/2014/chart" uri="{C3380CC4-5D6E-409C-BE32-E72D297353CC}">
                <c16:uniqueId val="{00000003-4B5D-4C32-8EDF-AE5FC2447BA5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  <c:extLst>
              <c:ext xmlns:c16="http://schemas.microsoft.com/office/drawing/2014/chart" uri="{C3380CC4-5D6E-409C-BE32-E72D297353CC}">
                <c16:uniqueId val="{00000005-4B5D-4C32-8EDF-AE5FC2447BA5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  <c:extLst>
              <c:ext xmlns:c16="http://schemas.microsoft.com/office/drawing/2014/chart" uri="{C3380CC4-5D6E-409C-BE32-E72D297353CC}">
                <c16:uniqueId val="{00000007-4B5D-4C32-8EDF-AE5FC2447BA5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  <c:extLst>
              <c:ext xmlns:c16="http://schemas.microsoft.com/office/drawing/2014/chart" uri="{C3380CC4-5D6E-409C-BE32-E72D297353CC}">
                <c16:uniqueId val="{00000009-4B5D-4C32-8EDF-AE5FC2447BA5}"/>
              </c:ext>
            </c:extLst>
          </c:dPt>
          <c:dLbls>
            <c:dLbl>
              <c:idx val="0"/>
              <c:layout>
                <c:manualLayout>
                  <c:x val="2.028580216535433E-2"/>
                  <c:y val="7.0249195973843756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400" b="1" i="0" u="none" strike="noStrike" kern="1200" spc="0" baseline="0">
                      <a:solidFill>
                        <a:schemeClr val="accent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LID4096"/>
                </a:p>
              </c:txPr>
              <c:dLblPos val="bestFit"/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4B5D-4C32-8EDF-AE5FC2447BA5}"/>
                </c:ext>
              </c:extLst>
            </c:dLbl>
            <c:dLbl>
              <c:idx val="1"/>
              <c:layout>
                <c:manualLayout>
                  <c:x val="-1.6632258858267718E-2"/>
                  <c:y val="-1.3214873694951175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400" b="1" i="0" u="none" strike="noStrike" kern="1200" spc="0" baseline="0">
                      <a:solidFill>
                        <a:schemeClr val="accent2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LID4096"/>
                </a:p>
              </c:txPr>
              <c:dLblPos val="bestFit"/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4B5D-4C32-8EDF-AE5FC2447BA5}"/>
                </c:ext>
              </c:extLst>
            </c:dLbl>
            <c:dLbl>
              <c:idx val="2"/>
              <c:layout>
                <c:manualLayout>
                  <c:x val="-3.9222563976377953E-2"/>
                  <c:y val="-0.11656377290331445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400" b="1" i="0" u="none" strike="noStrike" kern="1200" spc="0" baseline="0">
                      <a:solidFill>
                        <a:schemeClr val="accent3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LID4096"/>
                </a:p>
              </c:txPr>
              <c:dLblPos val="bestFit"/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4B5D-4C32-8EDF-AE5FC2447BA5}"/>
                </c:ext>
              </c:extLst>
            </c:dLbl>
            <c:dLbl>
              <c:idx val="3"/>
              <c:layout>
                <c:manualLayout>
                  <c:x val="0.1405242372047244"/>
                  <c:y val="-0.10274306638919821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400" b="1" i="0" u="none" strike="noStrike" kern="1200" spc="0" baseline="0">
                      <a:solidFill>
                        <a:schemeClr val="accent4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LID4096"/>
                </a:p>
              </c:txPr>
              <c:dLblPos val="bestFit"/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4B5D-4C32-8EDF-AE5FC2447BA5}"/>
                </c:ext>
              </c:extLst>
            </c:dLbl>
            <c:dLbl>
              <c:idx val="4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400" b="1" i="0" u="none" strike="noStrike" kern="1200" spc="0" baseline="0">
                      <a:solidFill>
                        <a:schemeClr val="accent5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LID4096"/>
                </a:p>
              </c:txPr>
              <c:dLblPos val="bestFit"/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6="http://schemas.microsoft.com/office/drawing/2014/chart" uri="{C3380CC4-5D6E-409C-BE32-E72D297353CC}">
                  <c16:uniqueId val="{00000009-4B5D-4C32-8EDF-AE5FC2447BA5}"/>
                </c:ext>
              </c:extLst>
            </c:dLbl>
            <c:spPr>
              <a:noFill/>
              <a:ln>
                <a:noFill/>
              </a:ln>
              <a:effectLst/>
            </c:spPr>
            <c:dLblPos val="bestFit"/>
            <c:showLegendKey val="0"/>
            <c:showVal val="1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Лист1!$A$2:$A$6</c:f>
              <c:strCache>
                <c:ptCount val="5"/>
                <c:pt idx="0">
                  <c:v>Оплата праці з нарахуваннями</c:v>
                </c:pt>
                <c:pt idx="1">
                  <c:v>Оплата комунальних послуг</c:v>
                </c:pt>
                <c:pt idx="2">
                  <c:v>Харчування</c:v>
                </c:pt>
                <c:pt idx="3">
                  <c:v>Інші поточні видатки</c:v>
                </c:pt>
                <c:pt idx="4">
                  <c:v>Капітальні видатки</c:v>
                </c:pt>
              </c:strCache>
            </c:strRef>
          </c:cat>
          <c:val>
            <c:numRef>
              <c:f>Лист1!$B$2:$B$6</c:f>
              <c:numCache>
                <c:formatCode>0.0</c:formatCode>
                <c:ptCount val="5"/>
                <c:pt idx="0">
                  <c:v>95034.004949999988</c:v>
                </c:pt>
                <c:pt idx="1">
                  <c:v>6025.4393099999998</c:v>
                </c:pt>
                <c:pt idx="2">
                  <c:v>2012.24</c:v>
                </c:pt>
                <c:pt idx="3">
                  <c:v>5624.7491000000009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D68-4E69-B301-EACC5A89FCFF}"/>
            </c:ext>
          </c:extLst>
        </c:ser>
        <c:dLbls>
          <c:dLblPos val="bestFit"/>
          <c:showLegendKey val="0"/>
          <c:showVal val="1"/>
          <c:showCatName val="0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  <a:effectLst/>
      </c:spPr>
    </c:plotArea>
    <c:legend>
      <c:legendPos val="r"/>
      <c:legendEntry>
        <c:idx val="4"/>
        <c:delete val="1"/>
      </c:legendEntry>
      <c:layout>
        <c:manualLayout>
          <c:xMode val="edge"/>
          <c:yMode val="edge"/>
          <c:x val="0.42643602362204724"/>
          <c:y val="0.12888257873931228"/>
          <c:w val="0.31887647637795274"/>
          <c:h val="0.20829528637551561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LID4096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400"/>
      </a:pPr>
      <a:endParaRPr lang="LID4096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128" b="1" i="0" u="none" strike="noStrike" kern="1200" cap="all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uk-UA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Надання позашкільної освіти</a:t>
            </a:r>
          </a:p>
        </c:rich>
      </c:tx>
      <c:layout>
        <c:manualLayout>
          <c:xMode val="edge"/>
          <c:yMode val="edge"/>
          <c:x val="0.11415625000000001"/>
          <c:y val="9.3749994232898981E-3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128" b="1" i="0" u="none" strike="noStrike" kern="1200" cap="all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LID4096"/>
        </a:p>
      </c:txPr>
    </c:title>
    <c:autoTitleDeleted val="0"/>
    <c:view3D>
      <c:rotX val="30"/>
      <c:rotY val="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1.0734251968503939E-2"/>
          <c:y val="0.11122440260676655"/>
          <c:w val="0.55340501968503941"/>
          <c:h val="0.75171144489964048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Надання дошкільної освіти</c:v>
                </c:pt>
              </c:strCache>
            </c:strRef>
          </c:tx>
          <c:explosion val="15"/>
          <c:dPt>
            <c:idx val="0"/>
            <c:bubble3D val="0"/>
            <c:spPr>
              <a:solidFill>
                <a:schemeClr val="accent1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  <c:extLst>
              <c:ext xmlns:c16="http://schemas.microsoft.com/office/drawing/2014/chart" uri="{C3380CC4-5D6E-409C-BE32-E72D297353CC}">
                <c16:uniqueId val="{00000001-BECB-44DD-A67C-B2DFD61D7D50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  <c:extLst>
              <c:ext xmlns:c16="http://schemas.microsoft.com/office/drawing/2014/chart" uri="{C3380CC4-5D6E-409C-BE32-E72D297353CC}">
                <c16:uniqueId val="{00000003-BECB-44DD-A67C-B2DFD61D7D50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  <c:extLst>
              <c:ext xmlns:c16="http://schemas.microsoft.com/office/drawing/2014/chart" uri="{C3380CC4-5D6E-409C-BE32-E72D297353CC}">
                <c16:uniqueId val="{00000005-BECB-44DD-A67C-B2DFD61D7D50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  <c:extLst>
              <c:ext xmlns:c16="http://schemas.microsoft.com/office/drawing/2014/chart" uri="{C3380CC4-5D6E-409C-BE32-E72D297353CC}">
                <c16:uniqueId val="{00000007-BECB-44DD-A67C-B2DFD61D7D50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  <c:extLst>
              <c:ext xmlns:c16="http://schemas.microsoft.com/office/drawing/2014/chart" uri="{C3380CC4-5D6E-409C-BE32-E72D297353CC}">
                <c16:uniqueId val="{00000009-BECB-44DD-A67C-B2DFD61D7D50}"/>
              </c:ext>
            </c:extLst>
          </c:dPt>
          <c:dLbls>
            <c:dLbl>
              <c:idx val="0"/>
              <c:layout>
                <c:manualLayout>
                  <c:x val="4.1248154527558943E-2"/>
                  <c:y val="5.0039059421809917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400" b="1" i="0" u="none" strike="noStrike" kern="1200" spc="0" baseline="0">
                      <a:solidFill>
                        <a:schemeClr val="accent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LID4096"/>
                </a:p>
              </c:txPr>
              <c:dLblPos val="bestFit"/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BECB-44DD-A67C-B2DFD61D7D50}"/>
                </c:ext>
              </c:extLst>
            </c:dLbl>
            <c:dLbl>
              <c:idx val="1"/>
              <c:layout>
                <c:manualLayout>
                  <c:x val="3.1250000000000002E-3"/>
                  <c:y val="-0.10738471288233804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400" b="1" i="0" u="none" strike="noStrike" kern="1200" spc="0" baseline="0">
                      <a:solidFill>
                        <a:schemeClr val="accent2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LID4096"/>
                </a:p>
              </c:txPr>
              <c:dLblPos val="bestFit"/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BECB-44DD-A67C-B2DFD61D7D50}"/>
                </c:ext>
              </c:extLst>
            </c:dLbl>
            <c:dLbl>
              <c:idx val="2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330" b="1" i="0" u="none" strike="noStrike" kern="1200" spc="0" baseline="0">
                      <a:solidFill>
                        <a:schemeClr val="accent3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LID4096"/>
                </a:p>
              </c:txPr>
              <c:dLblPos val="bestFit"/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6="http://schemas.microsoft.com/office/drawing/2014/chart" uri="{C3380CC4-5D6E-409C-BE32-E72D297353CC}">
                  <c16:uniqueId val="{00000005-BECB-44DD-A67C-B2DFD61D7D50}"/>
                </c:ext>
              </c:extLst>
            </c:dLbl>
            <c:dLbl>
              <c:idx val="3"/>
              <c:layout>
                <c:manualLayout>
                  <c:x val="0.23055007381889767"/>
                  <c:y val="-5.1343254715597031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400" b="1" i="0" u="none" strike="noStrike" kern="1200" spc="0" baseline="0">
                      <a:solidFill>
                        <a:schemeClr val="accent4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LID4096"/>
                </a:p>
              </c:txPr>
              <c:dLblPos val="bestFit"/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BECB-44DD-A67C-B2DFD61D7D50}"/>
                </c:ext>
              </c:extLst>
            </c:dLbl>
            <c:dLbl>
              <c:idx val="4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330" b="1" i="0" u="none" strike="noStrike" kern="1200" spc="0" baseline="0">
                      <a:solidFill>
                        <a:schemeClr val="accent5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LID4096"/>
                </a:p>
              </c:txPr>
              <c:dLblPos val="bestFit"/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6="http://schemas.microsoft.com/office/drawing/2014/chart" uri="{C3380CC4-5D6E-409C-BE32-E72D297353CC}">
                  <c16:uniqueId val="{00000009-BECB-44DD-A67C-B2DFD61D7D50}"/>
                </c:ext>
              </c:extLst>
            </c:dLbl>
            <c:spPr>
              <a:noFill/>
              <a:ln>
                <a:noFill/>
              </a:ln>
              <a:effectLst/>
            </c:spPr>
            <c:dLblPos val="bestFit"/>
            <c:showLegendKey val="0"/>
            <c:showVal val="1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Лист1!$A$2:$A$6</c:f>
              <c:strCache>
                <c:ptCount val="5"/>
                <c:pt idx="0">
                  <c:v>Оплата праці з нарахуваннями</c:v>
                </c:pt>
                <c:pt idx="1">
                  <c:v>Оплата комунальних послуг</c:v>
                </c:pt>
                <c:pt idx="2">
                  <c:v>Харчування</c:v>
                </c:pt>
                <c:pt idx="3">
                  <c:v>Інші поточні видатки</c:v>
                </c:pt>
                <c:pt idx="4">
                  <c:v>Капітальні видатки</c:v>
                </c:pt>
              </c:strCache>
            </c:strRef>
          </c:cat>
          <c:val>
            <c:numRef>
              <c:f>Лист1!$B$2:$B$6</c:f>
              <c:numCache>
                <c:formatCode>0.0</c:formatCode>
                <c:ptCount val="5"/>
                <c:pt idx="0">
                  <c:v>5985.3175700000002</c:v>
                </c:pt>
                <c:pt idx="1">
                  <c:v>699.46100999999987</c:v>
                </c:pt>
                <c:pt idx="3">
                  <c:v>720.40529000000004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D68-4E69-B301-EACC5A89FCFF}"/>
            </c:ext>
          </c:extLst>
        </c:ser>
        <c:dLbls>
          <c:dLblPos val="outEnd"/>
          <c:showLegendKey val="0"/>
          <c:showVal val="0"/>
          <c:showCatName val="0"/>
          <c:showSerName val="0"/>
          <c:showPercent val="1"/>
          <c:showBubbleSize val="0"/>
          <c:showLeaderLines val="1"/>
        </c:dLbls>
      </c:pie3DChart>
      <c:spPr>
        <a:noFill/>
        <a:ln>
          <a:noFill/>
        </a:ln>
        <a:effectLst/>
      </c:spPr>
    </c:plotArea>
    <c:legend>
      <c:legendPos val="r"/>
      <c:legendEntry>
        <c:idx val="4"/>
        <c:delete val="1"/>
      </c:legendEntry>
      <c:layout>
        <c:manualLayout>
          <c:xMode val="edge"/>
          <c:yMode val="edge"/>
          <c:x val="0.56549852362204722"/>
          <c:y val="0.20855369041869523"/>
          <c:w val="0.31887647637795274"/>
          <c:h val="0.21486539032570187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LID4096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LID4096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128" b="1" i="0" u="none" strike="noStrike" kern="1200" cap="all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uk-UA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Методичне забезпечення діяльності навчальних закладів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128" b="1" i="0" u="none" strike="noStrike" kern="1200" cap="all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LID4096"/>
        </a:p>
      </c:txPr>
    </c:title>
    <c:autoTitleDeleted val="0"/>
    <c:view3D>
      <c:rotX val="30"/>
      <c:rotY val="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Надання дошкільної освіти</c:v>
                </c:pt>
              </c:strCache>
            </c:strRef>
          </c:tx>
          <c:explosion val="15"/>
          <c:dPt>
            <c:idx val="0"/>
            <c:bubble3D val="0"/>
            <c:spPr>
              <a:solidFill>
                <a:schemeClr val="accent1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  <c:extLst>
              <c:ext xmlns:c16="http://schemas.microsoft.com/office/drawing/2014/chart" uri="{C3380CC4-5D6E-409C-BE32-E72D297353CC}">
                <c16:uniqueId val="{00000001-9026-4F4C-859B-842D16E8DB94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  <c:extLst>
              <c:ext xmlns:c16="http://schemas.microsoft.com/office/drawing/2014/chart" uri="{C3380CC4-5D6E-409C-BE32-E72D297353CC}">
                <c16:uniqueId val="{00000003-9026-4F4C-859B-842D16E8DB94}"/>
              </c:ext>
            </c:extLst>
          </c:dPt>
          <c:dLbls>
            <c:dLbl>
              <c:idx val="0"/>
              <c:layout>
                <c:manualLayout>
                  <c:x val="0.21916670767716537"/>
                  <c:y val="-0.10455357378484413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400" b="1" i="0" u="none" strike="noStrike" kern="1200" spc="0" baseline="0">
                      <a:solidFill>
                        <a:schemeClr val="accent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LID4096"/>
                </a:p>
              </c:txPr>
              <c:dLblPos val="bestFit"/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9026-4F4C-859B-842D16E8DB94}"/>
                </c:ext>
              </c:extLst>
            </c:dLbl>
            <c:dLbl>
              <c:idx val="1"/>
              <c:layout>
                <c:manualLayout>
                  <c:x val="4.6869586614173231E-2"/>
                  <c:y val="-4.6208966153483876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400" b="1" i="0" u="none" strike="noStrike" kern="1200" spc="0" baseline="0">
                      <a:solidFill>
                        <a:schemeClr val="accent2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LID4096"/>
                </a:p>
              </c:txPr>
              <c:dLblPos val="bestFit"/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9026-4F4C-859B-842D16E8DB94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spc="0" baseline="0">
                    <a:solidFill>
                      <a:schemeClr val="accent1"/>
                    </a:solidFill>
                    <a:latin typeface="+mn-lt"/>
                    <a:ea typeface="+mn-ea"/>
                    <a:cs typeface="+mn-cs"/>
                  </a:defRPr>
                </a:pPr>
                <a:endParaRPr lang="LID4096"/>
              </a:p>
            </c:txPr>
            <c:dLblPos val="bestFit"/>
            <c:showLegendKey val="0"/>
            <c:showVal val="1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Лист1!$A$2:$A$3</c:f>
              <c:strCache>
                <c:ptCount val="2"/>
                <c:pt idx="0">
                  <c:v>Оплата праці з нарахуваннями</c:v>
                </c:pt>
                <c:pt idx="1">
                  <c:v>Інші поточні видатки</c:v>
                </c:pt>
              </c:strCache>
            </c:strRef>
          </c:cat>
          <c:val>
            <c:numRef>
              <c:f>Лист1!$B$2:$B$3</c:f>
              <c:numCache>
                <c:formatCode>0.0</c:formatCode>
                <c:ptCount val="2"/>
                <c:pt idx="0">
                  <c:v>1087.6307099999999</c:v>
                </c:pt>
                <c:pt idx="1">
                  <c:v>41.992570000000001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D68-4E69-B301-EACC5A89FCFF}"/>
            </c:ext>
          </c:extLst>
        </c:ser>
        <c:dLbls>
          <c:dLblPos val="bestFit"/>
          <c:showLegendKey val="0"/>
          <c:showVal val="0"/>
          <c:showCatName val="0"/>
          <c:showSerName val="0"/>
          <c:showPercent val="1"/>
          <c:showBubbleSize val="0"/>
          <c:showLeaderLines val="1"/>
        </c:dLbls>
      </c:pie3DChart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62174852362204724"/>
          <c:y val="0.34661568979972385"/>
          <c:w val="0.31887647637795274"/>
          <c:h val="0.10743269516285094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LID4096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LID4096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128" b="1" i="0" u="none" strike="noStrike" kern="1200" cap="all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uk-UA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Забезпечення діяльності інших закладів </a:t>
            </a:r>
          </a:p>
          <a:p>
            <a:pPr>
              <a:defRPr/>
            </a:pPr>
            <a:r>
              <a:rPr lang="uk-UA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 сфері освіти</a:t>
            </a:r>
          </a:p>
        </c:rich>
      </c:tx>
      <c:layout>
        <c:manualLayout>
          <c:xMode val="edge"/>
          <c:yMode val="edge"/>
          <c:x val="9.0889884827692752E-3"/>
          <c:y val="1.4198516124632413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128" b="1" i="0" u="none" strike="noStrike" kern="1200" cap="all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LID4096"/>
        </a:p>
      </c:txPr>
    </c:title>
    <c:autoTitleDeleted val="0"/>
    <c:view3D>
      <c:rotX val="30"/>
      <c:rotY val="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Надання дошкільної освіти</c:v>
                </c:pt>
              </c:strCache>
            </c:strRef>
          </c:tx>
          <c:explosion val="15"/>
          <c:dPt>
            <c:idx val="0"/>
            <c:bubble3D val="0"/>
            <c:spPr>
              <a:solidFill>
                <a:schemeClr val="accent1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  <c:extLst>
              <c:ext xmlns:c16="http://schemas.microsoft.com/office/drawing/2014/chart" uri="{C3380CC4-5D6E-409C-BE32-E72D297353CC}">
                <c16:uniqueId val="{00000001-0469-4F0F-B303-90750972174C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  <c:extLst>
              <c:ext xmlns:c16="http://schemas.microsoft.com/office/drawing/2014/chart" uri="{C3380CC4-5D6E-409C-BE32-E72D297353CC}">
                <c16:uniqueId val="{00000003-0469-4F0F-B303-90750972174C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  <c:extLst>
              <c:ext xmlns:c16="http://schemas.microsoft.com/office/drawing/2014/chart" uri="{C3380CC4-5D6E-409C-BE32-E72D297353CC}">
                <c16:uniqueId val="{00000005-0469-4F0F-B303-90750972174C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  <c:extLst>
              <c:ext xmlns:c16="http://schemas.microsoft.com/office/drawing/2014/chart" uri="{C3380CC4-5D6E-409C-BE32-E72D297353CC}">
                <c16:uniqueId val="{00000007-0469-4F0F-B303-90750972174C}"/>
              </c:ext>
            </c:extLst>
          </c:dPt>
          <c:dLbls>
            <c:dLbl>
              <c:idx val="0"/>
              <c:layout>
                <c:manualLayout>
                  <c:x val="-2.9362819881889764E-2"/>
                  <c:y val="5.3622043945494344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400" b="1" i="0" u="none" strike="noStrike" kern="1200" spc="0" baseline="0">
                      <a:solidFill>
                        <a:schemeClr val="accent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LID4096"/>
                </a:p>
              </c:txPr>
              <c:dLblPos val="bestFit"/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0469-4F0F-B303-90750972174C}"/>
                </c:ext>
              </c:extLst>
            </c:dLbl>
            <c:dLbl>
              <c:idx val="1"/>
              <c:layout>
                <c:manualLayout>
                  <c:x val="2.9136811023622044E-2"/>
                  <c:y val="-0.1413366977524177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400" b="1" i="0" u="none" strike="noStrike" kern="1200" spc="0" baseline="0">
                      <a:solidFill>
                        <a:schemeClr val="accent2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LID4096"/>
                </a:p>
              </c:txPr>
              <c:dLblPos val="bestFit"/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8938275098425197"/>
                      <c:h val="0.1695937395673142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3-0469-4F0F-B303-90750972174C}"/>
                </c:ext>
              </c:extLst>
            </c:dLbl>
            <c:dLbl>
              <c:idx val="2"/>
              <c:layout>
                <c:manualLayout>
                  <c:x val="0.25254329777007262"/>
                  <c:y val="-5.460913273898322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400" b="1" i="0" u="none" strike="noStrike" kern="1200" spc="0" baseline="0">
                      <a:solidFill>
                        <a:schemeClr val="accent3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LID4096"/>
                </a:p>
              </c:txPr>
              <c:dLblPos val="bestFit"/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0469-4F0F-B303-90750972174C}"/>
                </c:ext>
              </c:extLst>
            </c:dLbl>
            <c:dLbl>
              <c:idx val="3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400" b="1" i="0" u="none" strike="noStrike" kern="1200" spc="0" baseline="0">
                      <a:solidFill>
                        <a:schemeClr val="accent4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LID4096"/>
                </a:p>
              </c:txPr>
              <c:dLblPos val="bestFit"/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6="http://schemas.microsoft.com/office/drawing/2014/chart" uri="{C3380CC4-5D6E-409C-BE32-E72D297353CC}">
                  <c16:uniqueId val="{00000007-0469-4F0F-B303-90750972174C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spc="0" baseline="0">
                    <a:solidFill>
                      <a:schemeClr val="accent1"/>
                    </a:solidFill>
                    <a:latin typeface="+mn-lt"/>
                    <a:ea typeface="+mn-ea"/>
                    <a:cs typeface="+mn-cs"/>
                  </a:defRPr>
                </a:pPr>
                <a:endParaRPr lang="LID4096"/>
              </a:p>
            </c:txPr>
            <c:dLblPos val="bestFit"/>
            <c:showLegendKey val="0"/>
            <c:showVal val="1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Лист1!$A$2:$A$5</c:f>
              <c:strCache>
                <c:ptCount val="4"/>
                <c:pt idx="0">
                  <c:v>Оплата праці з нарахуваннями</c:v>
                </c:pt>
                <c:pt idx="1">
                  <c:v>Оплата комунальних послуг</c:v>
                </c:pt>
                <c:pt idx="2">
                  <c:v>Інші поточні видатки</c:v>
                </c:pt>
                <c:pt idx="3">
                  <c:v>Капітальні видатки</c:v>
                </c:pt>
              </c:strCache>
            </c:strRef>
          </c:cat>
          <c:val>
            <c:numRef>
              <c:f>Лист1!$B$2:$B$5</c:f>
              <c:numCache>
                <c:formatCode>0.0</c:formatCode>
                <c:ptCount val="4"/>
                <c:pt idx="0">
                  <c:v>7379.4200599999995</c:v>
                </c:pt>
                <c:pt idx="1">
                  <c:v>707.3512199999999</c:v>
                </c:pt>
                <c:pt idx="2">
                  <c:v>928.3222300000001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D68-4E69-B301-EACC5A89FCFF}"/>
            </c:ext>
          </c:extLst>
        </c:ser>
        <c:dLbls>
          <c:dLblPos val="bestFit"/>
          <c:showLegendKey val="0"/>
          <c:showVal val="0"/>
          <c:showCatName val="0"/>
          <c:showSerName val="0"/>
          <c:showPercent val="1"/>
          <c:showBubbleSize val="0"/>
          <c:showLeaderLines val="1"/>
        </c:dLbls>
      </c:pie3DChart>
      <c:spPr>
        <a:noFill/>
        <a:ln>
          <a:noFill/>
        </a:ln>
        <a:effectLst/>
      </c:spPr>
    </c:plotArea>
    <c:legend>
      <c:legendPos val="r"/>
      <c:legendEntry>
        <c:idx val="3"/>
        <c:delete val="1"/>
      </c:legendEntry>
      <c:layout>
        <c:manualLayout>
          <c:xMode val="edge"/>
          <c:yMode val="edge"/>
          <c:x val="0.5423759988067135"/>
          <c:y val="0.24475744946949349"/>
          <c:w val="0.31887647637795274"/>
          <c:h val="0.16114904274427641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LID4096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LID4096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128" b="1" i="0" u="none" strike="noStrike" kern="1200" cap="all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uk-UA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Інші програми та заходи у сфері освіти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(</a:t>
            </a:r>
            <a:r>
              <a:rPr lang="uk-UA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виплати одноразових</a:t>
            </a:r>
            <a:r>
              <a:rPr lang="uk-UA" baseline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допомог дітям-сиротам, яким виповнилось 18 років)</a:t>
            </a:r>
            <a:endParaRPr lang="uk-UA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128" b="1" i="0" u="none" strike="noStrike" kern="1200" cap="all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LID4096"/>
        </a:p>
      </c:txPr>
    </c:title>
    <c:autoTitleDeleted val="0"/>
    <c:view3D>
      <c:rotX val="30"/>
      <c:rotY val="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Надання дошкільної освіти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  <c:extLst>
              <c:ext xmlns:c16="http://schemas.microsoft.com/office/drawing/2014/chart" uri="{C3380CC4-5D6E-409C-BE32-E72D297353CC}">
                <c16:uniqueId val="{00000001-1A62-4425-A0AC-DE37D11A82F9}"/>
              </c:ext>
            </c:extLst>
          </c:dPt>
          <c:dLbls>
            <c:dLbl>
              <c:idx val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400" b="1" i="0" u="none" strike="noStrike" kern="1200" spc="0" baseline="0">
                      <a:solidFill>
                        <a:schemeClr val="accent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LID4096"/>
                </a:p>
              </c:txPr>
              <c:dLblPos val="outEnd"/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6="http://schemas.microsoft.com/office/drawing/2014/chart" uri="{C3380CC4-5D6E-409C-BE32-E72D297353CC}">
                  <c16:uniqueId val="{00000001-1A62-4425-A0AC-DE37D11A82F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spc="0" baseline="0">
                    <a:solidFill>
                      <a:schemeClr val="accent1"/>
                    </a:solidFill>
                    <a:latin typeface="+mn-lt"/>
                    <a:ea typeface="+mn-ea"/>
                    <a:cs typeface="+mn-cs"/>
                  </a:defRPr>
                </a:pPr>
                <a:endParaRPr lang="LID4096"/>
              </a:p>
            </c:txPr>
            <c:dLblPos val="outEnd"/>
            <c:showLegendKey val="0"/>
            <c:showVal val="1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Лист1!$A$2</c:f>
              <c:strCache>
                <c:ptCount val="1"/>
                <c:pt idx="0">
                  <c:v>Інші виплати населенню</c:v>
                </c:pt>
              </c:strCache>
            </c:strRef>
          </c:cat>
          <c:val>
            <c:numRef>
              <c:f>Лист1!$B$2</c:f>
              <c:numCache>
                <c:formatCode>General</c:formatCode>
                <c:ptCount val="1"/>
                <c:pt idx="0">
                  <c:v>18.100000000000001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D68-4E69-B301-EACC5A89FCFF}"/>
            </c:ext>
          </c:extLst>
        </c:ser>
        <c:dLbls>
          <c:dLblPos val="outEnd"/>
          <c:showLegendKey val="0"/>
          <c:showVal val="0"/>
          <c:showCatName val="0"/>
          <c:showSerName val="0"/>
          <c:showPercent val="1"/>
          <c:showBubbleSize val="0"/>
          <c:showLeaderLines val="1"/>
        </c:dLbls>
      </c:pie3DChart>
      <c:spPr>
        <a:noFill/>
        <a:ln>
          <a:noFill/>
        </a:ln>
        <a:effectLst/>
      </c:spPr>
    </c:plotArea>
    <c:legend>
      <c:legendPos val="r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LID4096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LID4096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128" b="1" i="0" u="none" strike="noStrike" kern="1200" cap="all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uk-UA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Забезпечення діяльності 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defRPr/>
            </a:pPr>
            <a:r>
              <a:rPr lang="uk-UA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інклюзивно</a:t>
            </a:r>
            <a:r>
              <a:rPr lang="uk-UA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-ресурсних центрів</a:t>
            </a:r>
          </a:p>
        </c:rich>
      </c:tx>
      <c:layout>
        <c:manualLayout>
          <c:xMode val="edge"/>
          <c:yMode val="edge"/>
          <c:x val="2.2914000984251972E-2"/>
          <c:y val="1.8749998846579796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128" b="1" i="0" u="none" strike="noStrike" kern="1200" cap="all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LID4096"/>
        </a:p>
      </c:txPr>
    </c:title>
    <c:autoTitleDeleted val="0"/>
    <c:view3D>
      <c:rotX val="30"/>
      <c:rotY val="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Надання дошкільної освіти</c:v>
                </c:pt>
              </c:strCache>
            </c:strRef>
          </c:tx>
          <c:explosion val="15"/>
          <c:dPt>
            <c:idx val="0"/>
            <c:bubble3D val="0"/>
            <c:spPr>
              <a:solidFill>
                <a:schemeClr val="accent1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  <c:extLst>
              <c:ext xmlns:c16="http://schemas.microsoft.com/office/drawing/2014/chart" uri="{C3380CC4-5D6E-409C-BE32-E72D297353CC}">
                <c16:uniqueId val="{00000001-A145-4B92-8B79-50DACDCCEAF9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  <c:extLst>
              <c:ext xmlns:c16="http://schemas.microsoft.com/office/drawing/2014/chart" uri="{C3380CC4-5D6E-409C-BE32-E72D297353CC}">
                <c16:uniqueId val="{00000003-A145-4B92-8B79-50DACDCCEAF9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  <c:extLst>
              <c:ext xmlns:c16="http://schemas.microsoft.com/office/drawing/2014/chart" uri="{C3380CC4-5D6E-409C-BE32-E72D297353CC}">
                <c16:uniqueId val="{00000005-A145-4B92-8B79-50DACDCCEAF9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  <c:extLst>
              <c:ext xmlns:c16="http://schemas.microsoft.com/office/drawing/2014/chart" uri="{C3380CC4-5D6E-409C-BE32-E72D297353CC}">
                <c16:uniqueId val="{00000007-A145-4B92-8B79-50DACDCCEAF9}"/>
              </c:ext>
            </c:extLst>
          </c:dPt>
          <c:dLbls>
            <c:dLbl>
              <c:idx val="0"/>
              <c:layout>
                <c:manualLayout>
                  <c:x val="6.8928334153543311E-2"/>
                  <c:y val="3.2824493551642867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400" b="1" i="0" u="none" strike="noStrike" kern="1200" spc="0" baseline="0">
                      <a:solidFill>
                        <a:schemeClr val="accent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LID4096"/>
                </a:p>
              </c:txPr>
              <c:dLblPos val="bestFit"/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A145-4B92-8B79-50DACDCCEAF9}"/>
                </c:ext>
              </c:extLst>
            </c:dLbl>
            <c:dLbl>
              <c:idx val="1"/>
              <c:layout>
                <c:manualLayout>
                  <c:x val="-6.7991018700787401E-2"/>
                  <c:y val="2.1911108396216267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400" b="1" i="0" u="none" strike="noStrike" kern="1200" spc="0" baseline="0">
                      <a:solidFill>
                        <a:schemeClr val="accent2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LID4096"/>
                </a:p>
              </c:txPr>
              <c:dLblPos val="bestFit"/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A145-4B92-8B79-50DACDCCEAF9}"/>
                </c:ext>
              </c:extLst>
            </c:dLbl>
            <c:dLbl>
              <c:idx val="2"/>
              <c:layout>
                <c:manualLayout>
                  <c:x val="0.20361109744094488"/>
                  <c:y val="-6.6716777391930548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400" b="1" i="0" u="none" strike="noStrike" kern="1200" spc="0" baseline="0">
                      <a:solidFill>
                        <a:schemeClr val="accent3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LID4096"/>
                </a:p>
              </c:txPr>
              <c:dLblPos val="bestFit"/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A145-4B92-8B79-50DACDCCEAF9}"/>
                </c:ext>
              </c:extLst>
            </c:dLbl>
            <c:dLbl>
              <c:idx val="3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400" b="1" i="0" u="none" strike="noStrike" kern="1200" spc="0" baseline="0">
                      <a:solidFill>
                        <a:schemeClr val="accent4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LID4096"/>
                </a:p>
              </c:txPr>
              <c:dLblPos val="bestFit"/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6="http://schemas.microsoft.com/office/drawing/2014/chart" uri="{C3380CC4-5D6E-409C-BE32-E72D297353CC}">
                  <c16:uniqueId val="{00000007-A145-4B92-8B79-50DACDCCEAF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spc="0" baseline="0">
                    <a:solidFill>
                      <a:schemeClr val="accent1"/>
                    </a:solidFill>
                    <a:latin typeface="+mn-lt"/>
                    <a:ea typeface="+mn-ea"/>
                    <a:cs typeface="+mn-cs"/>
                  </a:defRPr>
                </a:pPr>
                <a:endParaRPr lang="LID4096"/>
              </a:p>
            </c:txPr>
            <c:dLblPos val="bestFit"/>
            <c:showLegendKey val="0"/>
            <c:showVal val="1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Лист1!$A$2:$A$5</c:f>
              <c:strCache>
                <c:ptCount val="4"/>
                <c:pt idx="0">
                  <c:v>Оплата праці з нарахуваннями</c:v>
                </c:pt>
                <c:pt idx="1">
                  <c:v>Оплата комунальних послуг</c:v>
                </c:pt>
                <c:pt idx="2">
                  <c:v>Інші поточні видатки</c:v>
                </c:pt>
                <c:pt idx="3">
                  <c:v>Капітальні видатки</c:v>
                </c:pt>
              </c:strCache>
            </c:strRef>
          </c:cat>
          <c:val>
            <c:numRef>
              <c:f>Лист1!$B$2:$B$5</c:f>
              <c:numCache>
                <c:formatCode>0.0</c:formatCode>
                <c:ptCount val="4"/>
                <c:pt idx="0">
                  <c:v>1148.1818900000001</c:v>
                </c:pt>
                <c:pt idx="1">
                  <c:v>54.151000000000003</c:v>
                </c:pt>
                <c:pt idx="2">
                  <c:v>35.263880000000007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D68-4E69-B301-EACC5A89FCFF}"/>
            </c:ext>
          </c:extLst>
        </c:ser>
        <c:dLbls>
          <c:dLblPos val="bestFit"/>
          <c:showLegendKey val="0"/>
          <c:showVal val="0"/>
          <c:showCatName val="0"/>
          <c:showSerName val="0"/>
          <c:showPercent val="1"/>
          <c:showBubbleSize val="0"/>
          <c:showLeaderLines val="1"/>
        </c:dLbls>
      </c:pie3DChart>
      <c:spPr>
        <a:noFill/>
        <a:ln>
          <a:noFill/>
        </a:ln>
        <a:effectLst/>
      </c:spPr>
    </c:plotArea>
    <c:legend>
      <c:legendPos val="r"/>
      <c:legendEntry>
        <c:idx val="3"/>
        <c:delete val="1"/>
      </c:legendEntry>
      <c:layout>
        <c:manualLayout>
          <c:xMode val="edge"/>
          <c:yMode val="edge"/>
          <c:x val="0.54987352362204722"/>
          <c:y val="0.28460117589805761"/>
          <c:w val="0.31887647637795274"/>
          <c:h val="0.16114904274427641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LID4096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LID4096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128" b="1" i="0" u="none" strike="noStrike" kern="1200" cap="all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uk-UA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Здійснення заходів та реалізація проектів на виконання Державної цільової соціальної програми «Молодь України»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128" b="1" i="0" u="none" strike="noStrike" kern="1200" cap="all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LID4096"/>
        </a:p>
      </c:txPr>
    </c:title>
    <c:autoTitleDeleted val="0"/>
    <c:view3D>
      <c:rotX val="30"/>
      <c:rotY val="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Надання дошкільної освіти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  <c:extLst>
              <c:ext xmlns:c16="http://schemas.microsoft.com/office/drawing/2014/chart" uri="{C3380CC4-5D6E-409C-BE32-E72D297353CC}">
                <c16:uniqueId val="{00000001-03BC-42E4-A490-31BA24293861}"/>
              </c:ext>
            </c:extLst>
          </c:dPt>
          <c:dLbls>
            <c:dLbl>
              <c:idx val="0"/>
              <c:layout>
                <c:manualLayout>
                  <c:x val="0.20113539616141732"/>
                  <c:y val="1.7763593887574196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400" b="1" i="0" u="none" strike="noStrike" kern="1200" spc="0" baseline="0">
                      <a:solidFill>
                        <a:schemeClr val="accent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LID4096"/>
                </a:p>
              </c:txPr>
              <c:dLblPos val="bestFit"/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03BC-42E4-A490-31BA24293861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spc="0" baseline="0">
                    <a:solidFill>
                      <a:schemeClr val="accent1"/>
                    </a:solidFill>
                    <a:latin typeface="+mn-lt"/>
                    <a:ea typeface="+mn-ea"/>
                    <a:cs typeface="+mn-cs"/>
                  </a:defRPr>
                </a:pPr>
                <a:endParaRPr lang="LID4096"/>
              </a:p>
            </c:txPr>
            <c:dLblPos val="bestFit"/>
            <c:showLegendKey val="0"/>
            <c:showVal val="1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Лист1!$A$2</c:f>
              <c:strCache>
                <c:ptCount val="1"/>
                <c:pt idx="0">
                  <c:v>Інші поточні видатки</c:v>
                </c:pt>
              </c:strCache>
            </c:strRef>
          </c:cat>
          <c:val>
            <c:numRef>
              <c:f>Лист1!$B$2</c:f>
              <c:numCache>
                <c:formatCode>0.0</c:formatCode>
                <c:ptCount val="1"/>
                <c:pt idx="0">
                  <c:v>33.094999999999999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D68-4E69-B301-EACC5A89FCFF}"/>
            </c:ext>
          </c:extLst>
        </c:ser>
        <c:dLbls>
          <c:dLblPos val="outEnd"/>
          <c:showLegendKey val="0"/>
          <c:showVal val="0"/>
          <c:showCatName val="0"/>
          <c:showSerName val="0"/>
          <c:showPercent val="1"/>
          <c:showBubbleSize val="0"/>
          <c:showLeaderLines val="1"/>
        </c:dLbls>
      </c:pie3DChart>
      <c:spPr>
        <a:noFill/>
        <a:ln>
          <a:noFill/>
        </a:ln>
        <a:effectLst/>
      </c:spPr>
    </c:plotArea>
    <c:legend>
      <c:legendPos val="r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LID4096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LID4096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3">
  <a:schemeClr val="accent6"/>
  <a:schemeClr val="accent5"/>
  <a:schemeClr val="accent4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9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cs:styleClr val="auto"/>
    </cs:fontRef>
    <cs:defRPr sz="1330" b="1" i="0" u="none" strike="noStrike" kern="1200" spc="0" baseline="0"/>
  </cs:dataLabel>
  <cs:dataLabelCallout>
    <cs:lnRef idx="0">
      <cs:styleClr val="auto"/>
    </cs:lnRef>
    <cs:fillRef idx="0"/>
    <cs:effectRef idx="0"/>
    <cs:fontRef idx="minor">
      <cs:styleClr val="auto"/>
    </cs:fontRef>
    <cs:spPr>
      <a:solidFill>
        <a:schemeClr val="lt1"/>
      </a:solidFill>
      <a:ln>
        <a:solidFill>
          <a:schemeClr val="phClr"/>
        </a:solidFill>
      </a:ln>
    </cs:spPr>
    <cs:defRPr sz="1330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63500" sx="102000" sy="102000" algn="ctr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88900" sx="102000" sy="102000" algn="ctr" rotWithShape="0">
          <a:prstClr val="black">
            <a:alpha val="10000"/>
          </a:prstClr>
        </a:outerShdw>
      </a:effectLst>
      <a:scene3d>
        <a:camera prst="orthographicFront"/>
        <a:lightRig rig="threePt" dir="t"/>
      </a:scene3d>
      <a:sp3d>
        <a:bevelT w="127000" h="127000"/>
        <a:bevelB w="127000" h="127000"/>
      </a:sp3d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cap="all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0.xml><?xml version="1.0" encoding="utf-8"?>
<cs:chartStyle xmlns:cs="http://schemas.microsoft.com/office/drawing/2012/chartStyle" xmlns:a="http://schemas.openxmlformats.org/drawingml/2006/main" id="259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cs:styleClr val="auto"/>
    </cs:fontRef>
    <cs:defRPr sz="1330" b="1" i="0" u="none" strike="noStrike" kern="1200" spc="0" baseline="0"/>
  </cs:dataLabel>
  <cs:dataLabelCallout>
    <cs:lnRef idx="0">
      <cs:styleClr val="auto"/>
    </cs:lnRef>
    <cs:fillRef idx="0"/>
    <cs:effectRef idx="0"/>
    <cs:fontRef idx="minor">
      <cs:styleClr val="auto"/>
    </cs:fontRef>
    <cs:spPr>
      <a:solidFill>
        <a:schemeClr val="lt1"/>
      </a:solidFill>
      <a:ln>
        <a:solidFill>
          <a:schemeClr val="phClr"/>
        </a:solidFill>
      </a:ln>
    </cs:spPr>
    <cs:defRPr sz="1330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63500" sx="102000" sy="102000" algn="ctr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88900" sx="102000" sy="102000" algn="ctr" rotWithShape="0">
          <a:prstClr val="black">
            <a:alpha val="10000"/>
          </a:prstClr>
        </a:outerShdw>
      </a:effectLst>
      <a:scene3d>
        <a:camera prst="orthographicFront"/>
        <a:lightRig rig="threePt" dir="t"/>
      </a:scene3d>
      <a:sp3d>
        <a:bevelT w="127000" h="127000"/>
        <a:bevelB w="127000" h="127000"/>
      </a:sp3d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cap="all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1.xml><?xml version="1.0" encoding="utf-8"?>
<cs:chartStyle xmlns:cs="http://schemas.microsoft.com/office/drawing/2012/chartStyle" xmlns:a="http://schemas.openxmlformats.org/drawingml/2006/main" id="259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cs:styleClr val="auto"/>
    </cs:fontRef>
    <cs:defRPr sz="1330" b="1" i="0" u="none" strike="noStrike" kern="1200" spc="0" baseline="0"/>
  </cs:dataLabel>
  <cs:dataLabelCallout>
    <cs:lnRef idx="0">
      <cs:styleClr val="auto"/>
    </cs:lnRef>
    <cs:fillRef idx="0"/>
    <cs:effectRef idx="0"/>
    <cs:fontRef idx="minor">
      <cs:styleClr val="auto"/>
    </cs:fontRef>
    <cs:spPr>
      <a:solidFill>
        <a:schemeClr val="lt1"/>
      </a:solidFill>
      <a:ln>
        <a:solidFill>
          <a:schemeClr val="phClr"/>
        </a:solidFill>
      </a:ln>
    </cs:spPr>
    <cs:defRPr sz="1330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63500" sx="102000" sy="102000" algn="ctr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88900" sx="102000" sy="102000" algn="ctr" rotWithShape="0">
          <a:prstClr val="black">
            <a:alpha val="10000"/>
          </a:prstClr>
        </a:outerShdw>
      </a:effectLst>
      <a:scene3d>
        <a:camera prst="orthographicFront"/>
        <a:lightRig rig="threePt" dir="t"/>
      </a:scene3d>
      <a:sp3d>
        <a:bevelT w="127000" h="127000"/>
        <a:bevelB w="127000" h="127000"/>
      </a:sp3d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cap="all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2.xml><?xml version="1.0" encoding="utf-8"?>
<cs:chartStyle xmlns:cs="http://schemas.microsoft.com/office/drawing/2012/chartStyle" xmlns:a="http://schemas.openxmlformats.org/drawingml/2006/main" id="259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cs:styleClr val="auto"/>
    </cs:fontRef>
    <cs:defRPr sz="1330" b="1" i="0" u="none" strike="noStrike" kern="1200" spc="0" baseline="0"/>
  </cs:dataLabel>
  <cs:dataLabelCallout>
    <cs:lnRef idx="0">
      <cs:styleClr val="auto"/>
    </cs:lnRef>
    <cs:fillRef idx="0"/>
    <cs:effectRef idx="0"/>
    <cs:fontRef idx="minor">
      <cs:styleClr val="auto"/>
    </cs:fontRef>
    <cs:spPr>
      <a:solidFill>
        <a:schemeClr val="lt1"/>
      </a:solidFill>
      <a:ln>
        <a:solidFill>
          <a:schemeClr val="phClr"/>
        </a:solidFill>
      </a:ln>
    </cs:spPr>
    <cs:defRPr sz="1330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63500" sx="102000" sy="102000" algn="ctr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88900" sx="102000" sy="102000" algn="ctr" rotWithShape="0">
          <a:prstClr val="black">
            <a:alpha val="10000"/>
          </a:prstClr>
        </a:outerShdw>
      </a:effectLst>
      <a:scene3d>
        <a:camera prst="orthographicFront"/>
        <a:lightRig rig="threePt" dir="t"/>
      </a:scene3d>
      <a:sp3d>
        <a:bevelT w="127000" h="127000"/>
        <a:bevelB w="127000" h="127000"/>
      </a:sp3d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cap="all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3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4.xml><?xml version="1.0" encoding="utf-8"?>
<cs:chartStyle xmlns:cs="http://schemas.microsoft.com/office/drawing/2012/chartStyle" xmlns:a="http://schemas.openxmlformats.org/drawingml/2006/main" id="3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lt1"/>
    </cs:fontRef>
  </cs:dataPoint>
  <cs:dataPoint3D>
    <cs:lnRef idx="0"/>
    <cs:fillRef idx="3">
      <cs:styleClr val="auto"/>
    </cs:fillRef>
    <cs:effectRef idx="3"/>
    <cs:fontRef idx="minor">
      <a:schemeClr val="lt1"/>
    </cs:fontRef>
  </cs:dataPoint3D>
  <cs:dataPointLine>
    <cs:lnRef idx="0">
      <cs:styleClr val="auto"/>
    </cs:lnRef>
    <cs:fillRef idx="3"/>
    <cs:effectRef idx="3"/>
    <cs:fontRef idx="minor">
      <a:schemeClr val="lt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lt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lt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lt1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259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cs:styleClr val="auto"/>
    </cs:fontRef>
    <cs:defRPr sz="1330" b="1" i="0" u="none" strike="noStrike" kern="1200" spc="0" baseline="0"/>
  </cs:dataLabel>
  <cs:dataLabelCallout>
    <cs:lnRef idx="0">
      <cs:styleClr val="auto"/>
    </cs:lnRef>
    <cs:fillRef idx="0"/>
    <cs:effectRef idx="0"/>
    <cs:fontRef idx="minor">
      <cs:styleClr val="auto"/>
    </cs:fontRef>
    <cs:spPr>
      <a:solidFill>
        <a:schemeClr val="lt1"/>
      </a:solidFill>
      <a:ln>
        <a:solidFill>
          <a:schemeClr val="phClr"/>
        </a:solidFill>
      </a:ln>
    </cs:spPr>
    <cs:defRPr sz="1330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63500" sx="102000" sy="102000" algn="ctr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88900" sx="102000" sy="102000" algn="ctr" rotWithShape="0">
          <a:prstClr val="black">
            <a:alpha val="10000"/>
          </a:prstClr>
        </a:outerShdw>
      </a:effectLst>
      <a:scene3d>
        <a:camera prst="orthographicFront"/>
        <a:lightRig rig="threePt" dir="t"/>
      </a:scene3d>
      <a:sp3d>
        <a:bevelT w="127000" h="127000"/>
        <a:bevelB w="127000" h="127000"/>
      </a:sp3d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cap="all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9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cs:styleClr val="auto"/>
    </cs:fontRef>
    <cs:defRPr sz="1330" b="1" i="0" u="none" strike="noStrike" kern="1200" spc="0" baseline="0"/>
  </cs:dataLabel>
  <cs:dataLabelCallout>
    <cs:lnRef idx="0">
      <cs:styleClr val="auto"/>
    </cs:lnRef>
    <cs:fillRef idx="0"/>
    <cs:effectRef idx="0"/>
    <cs:fontRef idx="minor">
      <cs:styleClr val="auto"/>
    </cs:fontRef>
    <cs:spPr>
      <a:solidFill>
        <a:schemeClr val="lt1"/>
      </a:solidFill>
      <a:ln>
        <a:solidFill>
          <a:schemeClr val="phClr"/>
        </a:solidFill>
      </a:ln>
    </cs:spPr>
    <cs:defRPr sz="1330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63500" sx="102000" sy="102000" algn="ctr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88900" sx="102000" sy="102000" algn="ctr" rotWithShape="0">
          <a:prstClr val="black">
            <a:alpha val="10000"/>
          </a:prstClr>
        </a:outerShdw>
      </a:effectLst>
      <a:scene3d>
        <a:camera prst="orthographicFront"/>
        <a:lightRig rig="threePt" dir="t"/>
      </a:scene3d>
      <a:sp3d>
        <a:bevelT w="127000" h="127000"/>
        <a:bevelB w="127000" h="127000"/>
      </a:sp3d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cap="all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9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cs:styleClr val="auto"/>
    </cs:fontRef>
    <cs:defRPr sz="1330" b="1" i="0" u="none" strike="noStrike" kern="1200" spc="0" baseline="0"/>
  </cs:dataLabel>
  <cs:dataLabelCallout>
    <cs:lnRef idx="0">
      <cs:styleClr val="auto"/>
    </cs:lnRef>
    <cs:fillRef idx="0"/>
    <cs:effectRef idx="0"/>
    <cs:fontRef idx="minor">
      <cs:styleClr val="auto"/>
    </cs:fontRef>
    <cs:spPr>
      <a:solidFill>
        <a:schemeClr val="lt1"/>
      </a:solidFill>
      <a:ln>
        <a:solidFill>
          <a:schemeClr val="phClr"/>
        </a:solidFill>
      </a:ln>
    </cs:spPr>
    <cs:defRPr sz="1330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63500" sx="102000" sy="102000" algn="ctr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88900" sx="102000" sy="102000" algn="ctr" rotWithShape="0">
          <a:prstClr val="black">
            <a:alpha val="10000"/>
          </a:prstClr>
        </a:outerShdw>
      </a:effectLst>
      <a:scene3d>
        <a:camera prst="orthographicFront"/>
        <a:lightRig rig="threePt" dir="t"/>
      </a:scene3d>
      <a:sp3d>
        <a:bevelT w="127000" h="127000"/>
        <a:bevelB w="127000" h="127000"/>
      </a:sp3d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cap="all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59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cs:styleClr val="auto"/>
    </cs:fontRef>
    <cs:defRPr sz="1330" b="1" i="0" u="none" strike="noStrike" kern="1200" spc="0" baseline="0"/>
  </cs:dataLabel>
  <cs:dataLabelCallout>
    <cs:lnRef idx="0">
      <cs:styleClr val="auto"/>
    </cs:lnRef>
    <cs:fillRef idx="0"/>
    <cs:effectRef idx="0"/>
    <cs:fontRef idx="minor">
      <cs:styleClr val="auto"/>
    </cs:fontRef>
    <cs:spPr>
      <a:solidFill>
        <a:schemeClr val="lt1"/>
      </a:solidFill>
      <a:ln>
        <a:solidFill>
          <a:schemeClr val="phClr"/>
        </a:solidFill>
      </a:ln>
    </cs:spPr>
    <cs:defRPr sz="1330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63500" sx="102000" sy="102000" algn="ctr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88900" sx="102000" sy="102000" algn="ctr" rotWithShape="0">
          <a:prstClr val="black">
            <a:alpha val="10000"/>
          </a:prstClr>
        </a:outerShdw>
      </a:effectLst>
      <a:scene3d>
        <a:camera prst="orthographicFront"/>
        <a:lightRig rig="threePt" dir="t"/>
      </a:scene3d>
      <a:sp3d>
        <a:bevelT w="127000" h="127000"/>
        <a:bevelB w="127000" h="127000"/>
      </a:sp3d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cap="all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59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cs:styleClr val="auto"/>
    </cs:fontRef>
    <cs:defRPr sz="1330" b="1" i="0" u="none" strike="noStrike" kern="1200" spc="0" baseline="0"/>
  </cs:dataLabel>
  <cs:dataLabelCallout>
    <cs:lnRef idx="0">
      <cs:styleClr val="auto"/>
    </cs:lnRef>
    <cs:fillRef idx="0"/>
    <cs:effectRef idx="0"/>
    <cs:fontRef idx="minor">
      <cs:styleClr val="auto"/>
    </cs:fontRef>
    <cs:spPr>
      <a:solidFill>
        <a:schemeClr val="lt1"/>
      </a:solidFill>
      <a:ln>
        <a:solidFill>
          <a:schemeClr val="phClr"/>
        </a:solidFill>
      </a:ln>
    </cs:spPr>
    <cs:defRPr sz="1330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63500" sx="102000" sy="102000" algn="ctr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88900" sx="102000" sy="102000" algn="ctr" rotWithShape="0">
          <a:prstClr val="black">
            <a:alpha val="10000"/>
          </a:prstClr>
        </a:outerShdw>
      </a:effectLst>
      <a:scene3d>
        <a:camera prst="orthographicFront"/>
        <a:lightRig rig="threePt" dir="t"/>
      </a:scene3d>
      <a:sp3d>
        <a:bevelT w="127000" h="127000"/>
        <a:bevelB w="127000" h="127000"/>
      </a:sp3d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cap="all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59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cs:styleClr val="auto"/>
    </cs:fontRef>
    <cs:defRPr sz="1330" b="1" i="0" u="none" strike="noStrike" kern="1200" spc="0" baseline="0"/>
  </cs:dataLabel>
  <cs:dataLabelCallout>
    <cs:lnRef idx="0">
      <cs:styleClr val="auto"/>
    </cs:lnRef>
    <cs:fillRef idx="0"/>
    <cs:effectRef idx="0"/>
    <cs:fontRef idx="minor">
      <cs:styleClr val="auto"/>
    </cs:fontRef>
    <cs:spPr>
      <a:solidFill>
        <a:schemeClr val="lt1"/>
      </a:solidFill>
      <a:ln>
        <a:solidFill>
          <a:schemeClr val="phClr"/>
        </a:solidFill>
      </a:ln>
    </cs:spPr>
    <cs:defRPr sz="1330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63500" sx="102000" sy="102000" algn="ctr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88900" sx="102000" sy="102000" algn="ctr" rotWithShape="0">
          <a:prstClr val="black">
            <a:alpha val="10000"/>
          </a:prstClr>
        </a:outerShdw>
      </a:effectLst>
      <a:scene3d>
        <a:camera prst="orthographicFront"/>
        <a:lightRig rig="threePt" dir="t"/>
      </a:scene3d>
      <a:sp3d>
        <a:bevelT w="127000" h="127000"/>
        <a:bevelB w="127000" h="127000"/>
      </a:sp3d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cap="all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59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cs:styleClr val="auto"/>
    </cs:fontRef>
    <cs:defRPr sz="1330" b="1" i="0" u="none" strike="noStrike" kern="1200" spc="0" baseline="0"/>
  </cs:dataLabel>
  <cs:dataLabelCallout>
    <cs:lnRef idx="0">
      <cs:styleClr val="auto"/>
    </cs:lnRef>
    <cs:fillRef idx="0"/>
    <cs:effectRef idx="0"/>
    <cs:fontRef idx="minor">
      <cs:styleClr val="auto"/>
    </cs:fontRef>
    <cs:spPr>
      <a:solidFill>
        <a:schemeClr val="lt1"/>
      </a:solidFill>
      <a:ln>
        <a:solidFill>
          <a:schemeClr val="phClr"/>
        </a:solidFill>
      </a:ln>
    </cs:spPr>
    <cs:defRPr sz="1330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63500" sx="102000" sy="102000" algn="ctr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88900" sx="102000" sy="102000" algn="ctr" rotWithShape="0">
          <a:prstClr val="black">
            <a:alpha val="10000"/>
          </a:prstClr>
        </a:outerShdw>
      </a:effectLst>
      <a:scene3d>
        <a:camera prst="orthographicFront"/>
        <a:lightRig rig="threePt" dir="t"/>
      </a:scene3d>
      <a:sp3d>
        <a:bevelT w="127000" h="127000"/>
        <a:bevelB w="127000" h="127000"/>
      </a:sp3d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cap="all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59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cs:styleClr val="auto"/>
    </cs:fontRef>
    <cs:defRPr sz="1330" b="1" i="0" u="none" strike="noStrike" kern="1200" spc="0" baseline="0"/>
  </cs:dataLabel>
  <cs:dataLabelCallout>
    <cs:lnRef idx="0">
      <cs:styleClr val="auto"/>
    </cs:lnRef>
    <cs:fillRef idx="0"/>
    <cs:effectRef idx="0"/>
    <cs:fontRef idx="minor">
      <cs:styleClr val="auto"/>
    </cs:fontRef>
    <cs:spPr>
      <a:solidFill>
        <a:schemeClr val="lt1"/>
      </a:solidFill>
      <a:ln>
        <a:solidFill>
          <a:schemeClr val="phClr"/>
        </a:solidFill>
      </a:ln>
    </cs:spPr>
    <cs:defRPr sz="1330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63500" sx="102000" sy="102000" algn="ctr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88900" sx="102000" sy="102000" algn="ctr" rotWithShape="0">
          <a:prstClr val="black">
            <a:alpha val="10000"/>
          </a:prstClr>
        </a:outerShdw>
      </a:effectLst>
      <a:scene3d>
        <a:camera prst="orthographicFront"/>
        <a:lightRig rig="threePt" dir="t"/>
      </a:scene3d>
      <a:sp3d>
        <a:bevelT w="127000" h="127000"/>
        <a:bevelB w="127000" h="127000"/>
      </a:sp3d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cap="all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99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99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0742216-7BF4-4296-8BEA-08F240293307}" type="datetimeFigureOut">
              <a:rPr lang="uk-UA" smtClean="0"/>
              <a:t>11.03.2021</a:t>
            </a:fld>
            <a:endParaRPr lang="uk-UA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90625" y="1243013"/>
            <a:ext cx="4476750" cy="335756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uk-UA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787126"/>
            <a:ext cx="5486400" cy="391674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8185"/>
            <a:ext cx="2971800" cy="499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8185"/>
            <a:ext cx="2971800" cy="499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392E3D8-3913-44B0-9260-F5743AF2940B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8043822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90625" y="1243013"/>
            <a:ext cx="4476750" cy="3357562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392E3D8-3913-44B0-9260-F5743AF2940B}" type="slidenum">
              <a:rPr lang="uk-UA" smtClean="0"/>
              <a:t>4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70417876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EDFCC7-48AA-464E-8716-334D1874082D}" type="datetimeFigureOut">
              <a:rPr lang="uk-UA" smtClean="0"/>
              <a:t>11.03.2021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F73BF1-ABD9-49E9-B65D-26BBFCAC9395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7252982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EDFCC7-48AA-464E-8716-334D1874082D}" type="datetimeFigureOut">
              <a:rPr lang="uk-UA" smtClean="0"/>
              <a:t>11.03.2021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F73BF1-ABD9-49E9-B65D-26BBFCAC9395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0352243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EDFCC7-48AA-464E-8716-334D1874082D}" type="datetimeFigureOut">
              <a:rPr lang="uk-UA" smtClean="0"/>
              <a:t>11.03.2021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F73BF1-ABD9-49E9-B65D-26BBFCAC9395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7276150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EDFCC7-48AA-464E-8716-334D1874082D}" type="datetimeFigureOut">
              <a:rPr lang="uk-UA" smtClean="0"/>
              <a:t>11.03.2021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F73BF1-ABD9-49E9-B65D-26BBFCAC9395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0697512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EDFCC7-48AA-464E-8716-334D1874082D}" type="datetimeFigureOut">
              <a:rPr lang="uk-UA" smtClean="0"/>
              <a:t>11.03.2021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F73BF1-ABD9-49E9-B65D-26BBFCAC9395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9385208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EDFCC7-48AA-464E-8716-334D1874082D}" type="datetimeFigureOut">
              <a:rPr lang="uk-UA" smtClean="0"/>
              <a:t>11.03.2021</a:t>
            </a:fld>
            <a:endParaRPr lang="uk-U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F73BF1-ABD9-49E9-B65D-26BBFCAC9395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6906718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EDFCC7-48AA-464E-8716-334D1874082D}" type="datetimeFigureOut">
              <a:rPr lang="uk-UA" smtClean="0"/>
              <a:t>11.03.2021</a:t>
            </a:fld>
            <a:endParaRPr lang="uk-U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F73BF1-ABD9-49E9-B65D-26BBFCAC9395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2250670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EDFCC7-48AA-464E-8716-334D1874082D}" type="datetimeFigureOut">
              <a:rPr lang="uk-UA" smtClean="0"/>
              <a:t>11.03.2021</a:t>
            </a:fld>
            <a:endParaRPr lang="uk-U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F73BF1-ABD9-49E9-B65D-26BBFCAC9395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9465510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EDFCC7-48AA-464E-8716-334D1874082D}" type="datetimeFigureOut">
              <a:rPr lang="uk-UA" smtClean="0"/>
              <a:t>11.03.2021</a:t>
            </a:fld>
            <a:endParaRPr lang="uk-U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F73BF1-ABD9-49E9-B65D-26BBFCAC9395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42081544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EDFCC7-48AA-464E-8716-334D1874082D}" type="datetimeFigureOut">
              <a:rPr lang="uk-UA" smtClean="0"/>
              <a:t>11.03.2021</a:t>
            </a:fld>
            <a:endParaRPr lang="uk-U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F73BF1-ABD9-49E9-B65D-26BBFCAC9395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827073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EDFCC7-48AA-464E-8716-334D1874082D}" type="datetimeFigureOut">
              <a:rPr lang="uk-UA" smtClean="0"/>
              <a:t>11.03.2021</a:t>
            </a:fld>
            <a:endParaRPr lang="uk-U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F73BF1-ABD9-49E9-B65D-26BBFCAC9395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4071098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EDFCC7-48AA-464E-8716-334D1874082D}" type="datetimeFigureOut">
              <a:rPr lang="uk-UA" smtClean="0"/>
              <a:t>11.03.2021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F73BF1-ABD9-49E9-B65D-26BBFCAC9395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40127081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8" r:id="rId1"/>
    <p:sldLayoutId id="2147483799" r:id="rId2"/>
    <p:sldLayoutId id="2147483800" r:id="rId3"/>
    <p:sldLayoutId id="2147483801" r:id="rId4"/>
    <p:sldLayoutId id="2147483802" r:id="rId5"/>
    <p:sldLayoutId id="2147483803" r:id="rId6"/>
    <p:sldLayoutId id="2147483804" r:id="rId7"/>
    <p:sldLayoutId id="2147483805" r:id="rId8"/>
    <p:sldLayoutId id="2147483806" r:id="rId9"/>
    <p:sldLayoutId id="2147483807" r:id="rId10"/>
    <p:sldLayoutId id="2147483808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0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1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2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3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4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49000"/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4007C2F-8AA8-4495-918D-7A1CF76DFA3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1815537"/>
            <a:ext cx="9144000" cy="2387600"/>
          </a:xfrm>
        </p:spPr>
        <p:txBody>
          <a:bodyPr/>
          <a:lstStyle/>
          <a:p>
            <a:r>
              <a:rPr lang="uk-UA" b="1" dirty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 Black" panose="020B0A02040204020203" pitchFamily="34" charset="0"/>
                <a:ea typeface="Segoe UI Black" panose="020B0A02040204020203" pitchFamily="34" charset="0"/>
              </a:rPr>
              <a:t>З в і т </a:t>
            </a:r>
            <a:br>
              <a:rPr lang="uk-UA" b="1" dirty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 Black" panose="020B0A02040204020203" pitchFamily="34" charset="0"/>
                <a:ea typeface="Segoe UI Black" panose="020B0A02040204020203" pitchFamily="34" charset="0"/>
              </a:rPr>
            </a:br>
            <a:r>
              <a:rPr lang="uk-UA" b="1" dirty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 Black" panose="020B0A02040204020203" pitchFamily="34" charset="0"/>
                <a:ea typeface="Segoe UI Black" panose="020B0A02040204020203" pitchFamily="34" charset="0"/>
              </a:rPr>
              <a:t>2 0 2 0</a:t>
            </a:r>
          </a:p>
        </p:txBody>
      </p:sp>
    </p:spTree>
    <p:extLst>
      <p:ext uri="{BB962C8B-B14F-4D97-AF65-F5344CB8AC3E}">
        <p14:creationId xmlns:p14="http://schemas.microsoft.com/office/powerpoint/2010/main" val="137697318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Диаграмма 3">
            <a:extLst>
              <a:ext uri="{FF2B5EF4-FFF2-40B4-BE49-F238E27FC236}">
                <a16:creationId xmlns:a16="http://schemas.microsoft.com/office/drawing/2014/main" id="{EB115C35-419E-4FD9-B608-E1A28D088A3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116653761"/>
              </p:ext>
            </p:extLst>
          </p:nvPr>
        </p:nvGraphicFramePr>
        <p:xfrm>
          <a:off x="2084630" y="0"/>
          <a:ext cx="8128000" cy="54186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5F0A1C2-4E5F-4A6C-A165-E5EC55C04C6F}"/>
              </a:ext>
            </a:extLst>
          </p:cNvPr>
          <p:cNvSpPr txBox="1"/>
          <p:nvPr/>
        </p:nvSpPr>
        <p:spPr>
          <a:xfrm>
            <a:off x="133747" y="3754391"/>
            <a:ext cx="12029767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Результативн</a:t>
            </a:r>
            <a:r>
              <a:rPr lang="uk-UA" sz="12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і показники:</a:t>
            </a:r>
          </a:p>
          <a:p>
            <a:r>
              <a:rPr lang="uk-UA" sz="12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Придбано:</a:t>
            </a:r>
          </a:p>
          <a:p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канцтовари </a:t>
            </a:r>
            <a:r>
              <a:rPr lang="ru-RU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на суму </a:t>
            </a: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– </a:t>
            </a:r>
            <a:r>
              <a:rPr lang="uk-UA" sz="12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6,2 тис. грн</a:t>
            </a:r>
          </a:p>
          <a:p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друкованої продукції </a:t>
            </a:r>
            <a:r>
              <a:rPr lang="ru-RU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на суму </a:t>
            </a: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– </a:t>
            </a:r>
            <a:r>
              <a:rPr lang="uk-UA" sz="12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0,6 тис. грн</a:t>
            </a:r>
          </a:p>
          <a:p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підписку періодичних видань на суму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– </a:t>
            </a:r>
            <a:r>
              <a:rPr lang="uk-UA" sz="12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0,7 тис. грн</a:t>
            </a:r>
          </a:p>
          <a:p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миючі засоби </a:t>
            </a:r>
            <a:r>
              <a:rPr lang="ru-RU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на суму </a:t>
            </a: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– </a:t>
            </a:r>
            <a:r>
              <a:rPr lang="uk-UA" sz="12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4 тис. грн</a:t>
            </a:r>
          </a:p>
          <a:p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меблі </a:t>
            </a:r>
            <a:r>
              <a:rPr lang="ru-RU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на суму </a:t>
            </a: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– </a:t>
            </a:r>
            <a:r>
              <a:rPr lang="uk-UA" sz="12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7,3 тис. грн</a:t>
            </a:r>
          </a:p>
          <a:p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запчастини </a:t>
            </a:r>
            <a:r>
              <a:rPr lang="ru-RU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на суму </a:t>
            </a: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– </a:t>
            </a:r>
            <a:r>
              <a:rPr lang="uk-UA" sz="12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1 тис. грн</a:t>
            </a:r>
          </a:p>
          <a:p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інші матеріали на суму – </a:t>
            </a:r>
            <a:r>
              <a:rPr lang="uk-UA" sz="12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10,2 тис. грн</a:t>
            </a:r>
          </a:p>
          <a:p>
            <a:endParaRPr lang="uk-UA" sz="1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r>
              <a:rPr lang="uk-UA" sz="12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Проведено:</a:t>
            </a:r>
          </a:p>
          <a:p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поточний ремонт </a:t>
            </a:r>
            <a:r>
              <a:rPr lang="ru-RU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на суму </a:t>
            </a: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– </a:t>
            </a:r>
            <a:r>
              <a:rPr lang="uk-UA" sz="12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0.2 тис. грн</a:t>
            </a:r>
          </a:p>
          <a:p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перезарядка вогнегасників на суму – </a:t>
            </a:r>
            <a:r>
              <a:rPr lang="uk-UA" sz="12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0,2 тис. грн</a:t>
            </a:r>
          </a:p>
          <a:p>
            <a:r>
              <a:rPr lang="ru-RU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послуги</a:t>
            </a:r>
            <a:r>
              <a:rPr lang="ru-RU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ru-RU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зв</a:t>
            </a: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’</a:t>
            </a:r>
            <a:r>
              <a:rPr lang="uk-UA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язку</a:t>
            </a: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ru-RU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на суму </a:t>
            </a: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– </a:t>
            </a:r>
            <a:r>
              <a:rPr lang="uk-UA" sz="12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1,1 тис. грн</a:t>
            </a:r>
          </a:p>
          <a:p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інші послуги (заправку картриджів, підтримку веб. ре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c</a:t>
            </a:r>
            <a:r>
              <a:rPr lang="uk-UA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урсів</a:t>
            </a: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, регенерацію картриджів) </a:t>
            </a:r>
            <a:r>
              <a:rPr lang="ru-RU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на суму </a:t>
            </a: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– </a:t>
            </a:r>
            <a:r>
              <a:rPr lang="uk-UA" sz="12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1,9 тис. грн</a:t>
            </a:r>
            <a:endParaRPr lang="uk-UA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805465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Диаграмма 3">
            <a:extLst>
              <a:ext uri="{FF2B5EF4-FFF2-40B4-BE49-F238E27FC236}">
                <a16:creationId xmlns:a16="http://schemas.microsoft.com/office/drawing/2014/main" id="{EB115C35-419E-4FD9-B608-E1A28D088A3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577761822"/>
              </p:ext>
            </p:extLst>
          </p:nvPr>
        </p:nvGraphicFramePr>
        <p:xfrm>
          <a:off x="523741" y="1"/>
          <a:ext cx="8096518" cy="53962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TextBox 1">
            <a:extLst>
              <a:ext uri="{FF2B5EF4-FFF2-40B4-BE49-F238E27FC236}">
                <a16:creationId xmlns:a16="http://schemas.microsoft.com/office/drawing/2014/main" id="{72467EB0-9D47-459F-A4A3-A9D2A019BE03}"/>
              </a:ext>
            </a:extLst>
          </p:cNvPr>
          <p:cNvSpPr txBox="1"/>
          <p:nvPr/>
        </p:nvSpPr>
        <p:spPr>
          <a:xfrm>
            <a:off x="367358" y="5592803"/>
            <a:ext cx="709625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Проведення</a:t>
            </a:r>
            <a:r>
              <a:rPr lang="ru-RU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ru-RU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творчих</a:t>
            </a:r>
            <a:r>
              <a:rPr lang="ru-RU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, </a:t>
            </a: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національно-патріотичних і виховних заходів</a:t>
            </a:r>
          </a:p>
          <a:p>
            <a:endParaRPr lang="uk-UA" dirty="0"/>
          </a:p>
          <a:p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373861736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Диаграмма 3">
            <a:extLst>
              <a:ext uri="{FF2B5EF4-FFF2-40B4-BE49-F238E27FC236}">
                <a16:creationId xmlns:a16="http://schemas.microsoft.com/office/drawing/2014/main" id="{EB115C35-419E-4FD9-B608-E1A28D088A3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701977565"/>
              </p:ext>
            </p:extLst>
          </p:nvPr>
        </p:nvGraphicFramePr>
        <p:xfrm>
          <a:off x="1933249" y="-5913"/>
          <a:ext cx="7620950" cy="54186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C5B31901-2607-4BF7-983B-1F843172253D}"/>
              </a:ext>
            </a:extLst>
          </p:cNvPr>
          <p:cNvSpPr txBox="1"/>
          <p:nvPr/>
        </p:nvSpPr>
        <p:spPr>
          <a:xfrm>
            <a:off x="91018" y="3429000"/>
            <a:ext cx="12029767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Результативн</a:t>
            </a:r>
            <a:r>
              <a:rPr lang="uk-UA" sz="12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і показники:</a:t>
            </a:r>
          </a:p>
          <a:p>
            <a:r>
              <a:rPr lang="uk-UA" sz="12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Придбано:</a:t>
            </a:r>
          </a:p>
          <a:p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канцтовари </a:t>
            </a:r>
            <a:r>
              <a:rPr lang="ru-RU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на суму </a:t>
            </a: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– </a:t>
            </a:r>
            <a:r>
              <a:rPr lang="uk-UA" sz="12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1,2 тис. грн</a:t>
            </a:r>
          </a:p>
          <a:p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друковану продукцію </a:t>
            </a:r>
            <a:r>
              <a:rPr lang="ru-RU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на суму </a:t>
            </a: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– </a:t>
            </a:r>
            <a:r>
              <a:rPr lang="uk-UA" sz="12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1,1 тис. грн</a:t>
            </a:r>
          </a:p>
          <a:p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господарчі товари (двері, лаки, фарби, будівельні матеріали) </a:t>
            </a:r>
          </a:p>
          <a:p>
            <a:r>
              <a:rPr lang="ru-RU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на суму </a:t>
            </a: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– </a:t>
            </a:r>
            <a:r>
              <a:rPr lang="uk-UA" sz="12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26,1 тис. грн</a:t>
            </a:r>
          </a:p>
          <a:p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миючі засоби </a:t>
            </a:r>
            <a:r>
              <a:rPr lang="ru-RU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на суму</a:t>
            </a: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– </a:t>
            </a:r>
            <a:r>
              <a:rPr lang="uk-UA" sz="12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1,1 тис. грн</a:t>
            </a:r>
          </a:p>
          <a:p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бензин </a:t>
            </a:r>
            <a:r>
              <a:rPr lang="ru-RU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на суму </a:t>
            </a: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– </a:t>
            </a:r>
            <a:r>
              <a:rPr lang="uk-UA" sz="12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0,2 тис. грн</a:t>
            </a:r>
          </a:p>
          <a:p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інші матеріали на суму – </a:t>
            </a:r>
            <a:r>
              <a:rPr lang="uk-UA" sz="12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150 тис. грн</a:t>
            </a:r>
          </a:p>
          <a:p>
            <a:endParaRPr lang="uk-UA" sz="1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r>
              <a:rPr lang="uk-UA" sz="12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Проведено:</a:t>
            </a:r>
          </a:p>
          <a:p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Медогляд працівників на суму – </a:t>
            </a:r>
            <a:r>
              <a:rPr lang="uk-UA" sz="12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6,4 тис. грн</a:t>
            </a:r>
          </a:p>
          <a:p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поточний ремонт на суму – </a:t>
            </a:r>
            <a:r>
              <a:rPr lang="uk-UA" sz="12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0.2 тис. грн</a:t>
            </a:r>
          </a:p>
          <a:p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перезарядка вогнегасників на суму – </a:t>
            </a:r>
            <a:r>
              <a:rPr lang="uk-UA" sz="12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0,6 тис. грн</a:t>
            </a:r>
          </a:p>
          <a:p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замір опору заземлення на суму – </a:t>
            </a:r>
            <a:r>
              <a:rPr lang="uk-UA" sz="12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0,2 тис. грн</a:t>
            </a:r>
          </a:p>
          <a:p>
            <a:r>
              <a:rPr lang="ru-RU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послуги</a:t>
            </a:r>
            <a:r>
              <a:rPr lang="ru-RU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ru-RU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зв</a:t>
            </a: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’</a:t>
            </a:r>
            <a:r>
              <a:rPr lang="uk-UA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язку</a:t>
            </a: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ru-RU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на суму </a:t>
            </a: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– </a:t>
            </a:r>
            <a:r>
              <a:rPr lang="uk-UA" sz="12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3,7 тис. грн</a:t>
            </a:r>
          </a:p>
          <a:p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вивіз сміття </a:t>
            </a:r>
            <a:r>
              <a:rPr lang="ru-RU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на суму </a:t>
            </a: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– </a:t>
            </a:r>
            <a:r>
              <a:rPr lang="uk-UA" sz="12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1,1 тис. грн</a:t>
            </a:r>
          </a:p>
          <a:p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інші послуги (заправку картриджів, підтримку веб. ре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c</a:t>
            </a:r>
            <a:r>
              <a:rPr lang="uk-UA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урсів</a:t>
            </a: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, промивку системи </a:t>
            </a:r>
            <a:r>
              <a:rPr lang="uk-UA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опаленння</a:t>
            </a: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) </a:t>
            </a:r>
            <a:r>
              <a:rPr lang="ru-RU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на суму</a:t>
            </a: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– </a:t>
            </a:r>
            <a:r>
              <a:rPr lang="uk-UA" sz="12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2,4 тис. грн</a:t>
            </a:r>
            <a:endParaRPr lang="uk-UA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575532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Диаграмма 3">
            <a:extLst>
              <a:ext uri="{FF2B5EF4-FFF2-40B4-BE49-F238E27FC236}">
                <a16:creationId xmlns:a16="http://schemas.microsoft.com/office/drawing/2014/main" id="{EB115C35-419E-4FD9-B608-E1A28D088A3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322456336"/>
              </p:ext>
            </p:extLst>
          </p:nvPr>
        </p:nvGraphicFramePr>
        <p:xfrm>
          <a:off x="820622" y="0"/>
          <a:ext cx="8128000" cy="54186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TextBox 1">
            <a:extLst>
              <a:ext uri="{FF2B5EF4-FFF2-40B4-BE49-F238E27FC236}">
                <a16:creationId xmlns:a16="http://schemas.microsoft.com/office/drawing/2014/main" id="{5CD3082B-250F-40E9-B8DB-11D116D500F1}"/>
              </a:ext>
            </a:extLst>
          </p:cNvPr>
          <p:cNvSpPr txBox="1"/>
          <p:nvPr/>
        </p:nvSpPr>
        <p:spPr>
          <a:xfrm>
            <a:off x="347791" y="5555401"/>
            <a:ext cx="907366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Проведення фізкультурно-оздоровчих та спортивних заходів </a:t>
            </a:r>
            <a:r>
              <a:rPr lang="ru-RU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на суму </a:t>
            </a: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– </a:t>
            </a:r>
            <a:r>
              <a:rPr lang="uk-UA" sz="12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18 тис</a:t>
            </a:r>
            <a:r>
              <a:rPr lang="ru-RU" sz="12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. </a:t>
            </a:r>
            <a:r>
              <a:rPr lang="ru-RU" sz="1200" b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грн</a:t>
            </a:r>
            <a:endParaRPr lang="uk-UA" sz="12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Проведення навчально-тренувальних зборів </a:t>
            </a:r>
            <a:r>
              <a:rPr lang="ru-RU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на суму </a:t>
            </a: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– </a:t>
            </a:r>
            <a:r>
              <a:rPr lang="uk-UA" sz="12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45 тис. грн</a:t>
            </a:r>
          </a:p>
          <a:p>
            <a:r>
              <a:rPr lang="ru-RU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У</a:t>
            </a:r>
            <a:r>
              <a:rPr lang="uk-UA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часть</a:t>
            </a: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у всеукраїнських та обласних змаганнях </a:t>
            </a:r>
            <a:r>
              <a:rPr lang="ru-RU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на суму </a:t>
            </a: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– </a:t>
            </a:r>
            <a:r>
              <a:rPr lang="uk-UA" sz="12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38 тис. грн</a:t>
            </a:r>
          </a:p>
        </p:txBody>
      </p:sp>
    </p:spTree>
    <p:extLst>
      <p:ext uri="{BB962C8B-B14F-4D97-AF65-F5344CB8AC3E}">
        <p14:creationId xmlns:p14="http://schemas.microsoft.com/office/powerpoint/2010/main" val="333424380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Диаграмма 3">
            <a:extLst>
              <a:ext uri="{FF2B5EF4-FFF2-40B4-BE49-F238E27FC236}">
                <a16:creationId xmlns:a16="http://schemas.microsoft.com/office/drawing/2014/main" id="{EB115C35-419E-4FD9-B608-E1A28D088A3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138483876"/>
              </p:ext>
            </p:extLst>
          </p:nvPr>
        </p:nvGraphicFramePr>
        <p:xfrm>
          <a:off x="1016000" y="0"/>
          <a:ext cx="8128000" cy="54186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FB944A75-944F-4FB2-8441-3593A16BAE31}"/>
              </a:ext>
            </a:extLst>
          </p:cNvPr>
          <p:cNvSpPr txBox="1"/>
          <p:nvPr/>
        </p:nvSpPr>
        <p:spPr>
          <a:xfrm>
            <a:off x="229315" y="4459387"/>
            <a:ext cx="8914685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Результативн</a:t>
            </a:r>
            <a:r>
              <a:rPr lang="uk-UA" sz="12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і показники:</a:t>
            </a:r>
          </a:p>
          <a:p>
            <a:r>
              <a:rPr lang="uk-UA" sz="12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Придбано:</a:t>
            </a:r>
          </a:p>
          <a:p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канцтовари на суму – </a:t>
            </a:r>
            <a:r>
              <a:rPr lang="uk-UA" sz="12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0,8 тис. грн</a:t>
            </a:r>
          </a:p>
          <a:p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друковану продукцію на суму – </a:t>
            </a:r>
            <a:r>
              <a:rPr lang="uk-UA" sz="12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0,8 тис. грн</a:t>
            </a:r>
          </a:p>
          <a:p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меблі на суму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– </a:t>
            </a:r>
            <a:r>
              <a:rPr lang="uk-UA" sz="12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4,9 тис. грн</a:t>
            </a:r>
          </a:p>
          <a:p>
            <a:endParaRPr lang="uk-UA" sz="1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r>
              <a:rPr lang="uk-UA" sz="12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Проведено:</a:t>
            </a:r>
          </a:p>
          <a:p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оренду приміщень на суму – </a:t>
            </a:r>
            <a:r>
              <a:rPr lang="uk-UA" sz="12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4,2 тис. грн</a:t>
            </a:r>
          </a:p>
          <a:p>
            <a:r>
              <a:rPr lang="ru-RU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послуги</a:t>
            </a:r>
            <a:r>
              <a:rPr lang="ru-RU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ru-RU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зв</a:t>
            </a: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’</a:t>
            </a:r>
            <a:r>
              <a:rPr lang="uk-UA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язку</a:t>
            </a: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ru-RU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на суму </a:t>
            </a: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– </a:t>
            </a:r>
            <a:r>
              <a:rPr lang="uk-UA" sz="12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3,5 тис. грн</a:t>
            </a:r>
          </a:p>
          <a:p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внутрішньо-будинкове обслуговування на суму – </a:t>
            </a:r>
            <a:r>
              <a:rPr lang="uk-UA" sz="12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0,4 тис. грн</a:t>
            </a:r>
          </a:p>
          <a:p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інші послуги </a:t>
            </a:r>
            <a:r>
              <a:rPr lang="ru-RU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на суму </a:t>
            </a: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– </a:t>
            </a:r>
            <a:r>
              <a:rPr lang="uk-UA" sz="12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0,3 тис. грн</a:t>
            </a:r>
            <a:endParaRPr lang="uk-UA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336366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Диаграмма 6">
            <a:extLst>
              <a:ext uri="{FF2B5EF4-FFF2-40B4-BE49-F238E27FC236}">
                <a16:creationId xmlns:a16="http://schemas.microsoft.com/office/drawing/2014/main" id="{9D2CEDF3-F959-46AC-9956-62F3CB9CC5E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398552940"/>
              </p:ext>
            </p:extLst>
          </p:nvPr>
        </p:nvGraphicFramePr>
        <p:xfrm>
          <a:off x="83890" y="0"/>
          <a:ext cx="9060110" cy="674474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95429239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Диаграмма 3">
            <a:extLst>
              <a:ext uri="{FF2B5EF4-FFF2-40B4-BE49-F238E27FC236}">
                <a16:creationId xmlns:a16="http://schemas.microsoft.com/office/drawing/2014/main" id="{CA993796-E477-4FA1-8378-7EDE8AF7238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513718319"/>
              </p:ext>
            </p:extLst>
          </p:nvPr>
        </p:nvGraphicFramePr>
        <p:xfrm>
          <a:off x="-317091" y="0"/>
          <a:ext cx="9778181" cy="6858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52887540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4007C2F-8AA8-4495-918D-7A1CF76DFA3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142613"/>
            <a:ext cx="9144000" cy="845375"/>
          </a:xfrm>
        </p:spPr>
        <p:txBody>
          <a:bodyPr>
            <a:noAutofit/>
          </a:bodyPr>
          <a:lstStyle/>
          <a:p>
            <a:r>
              <a:rPr lang="uk-UA" sz="2800" dirty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Звіт про виконання бюджетних програм</a:t>
            </a:r>
            <a:br>
              <a:rPr lang="en-US" sz="2800" dirty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</a:br>
            <a:r>
              <a:rPr lang="uk-UA" sz="2800" dirty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за 2020 рік</a:t>
            </a:r>
          </a:p>
        </p:txBody>
      </p:sp>
      <p:sp>
        <p:nvSpPr>
          <p:cNvPr id="7" name="Прямоугольник: скругленные углы 6">
            <a:extLst>
              <a:ext uri="{FF2B5EF4-FFF2-40B4-BE49-F238E27FC236}">
                <a16:creationId xmlns:a16="http://schemas.microsoft.com/office/drawing/2014/main" id="{2745E3A7-934B-4B60-995D-4E3E40F87966}"/>
              </a:ext>
            </a:extLst>
          </p:cNvPr>
          <p:cNvSpPr/>
          <p:nvPr/>
        </p:nvSpPr>
        <p:spPr>
          <a:xfrm>
            <a:off x="276836" y="1149293"/>
            <a:ext cx="8590328" cy="959728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ECC1F2D-C3BC-4298-98B3-BD2ECDC52DBE}"/>
              </a:ext>
            </a:extLst>
          </p:cNvPr>
          <p:cNvSpPr txBox="1"/>
          <p:nvPr/>
        </p:nvSpPr>
        <p:spPr>
          <a:xfrm>
            <a:off x="276836" y="1124136"/>
            <a:ext cx="8556771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900" dirty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Управління освіти виконавчого комітету</a:t>
            </a:r>
            <a:endParaRPr lang="en-US" sz="2900" dirty="0"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uk-UA" sz="2900" dirty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Нововолинської міської ради</a:t>
            </a:r>
          </a:p>
        </p:txBody>
      </p:sp>
      <p:grpSp>
        <p:nvGrpSpPr>
          <p:cNvPr id="3" name="Группа 2">
            <a:extLst>
              <a:ext uri="{FF2B5EF4-FFF2-40B4-BE49-F238E27FC236}">
                <a16:creationId xmlns:a16="http://schemas.microsoft.com/office/drawing/2014/main" id="{1C7DCED7-B371-4C5A-956E-845C75030F71}"/>
              </a:ext>
            </a:extLst>
          </p:cNvPr>
          <p:cNvGrpSpPr/>
          <p:nvPr/>
        </p:nvGrpSpPr>
        <p:grpSpPr>
          <a:xfrm>
            <a:off x="558846" y="2281805"/>
            <a:ext cx="612000" cy="4310723"/>
            <a:chOff x="-922789" y="2281806"/>
            <a:chExt cx="612000" cy="4310723"/>
          </a:xfrm>
        </p:grpSpPr>
        <p:sp>
          <p:nvSpPr>
            <p:cNvPr id="9" name="Прямоугольник: скругленные углы 8">
              <a:extLst>
                <a:ext uri="{FF2B5EF4-FFF2-40B4-BE49-F238E27FC236}">
                  <a16:creationId xmlns:a16="http://schemas.microsoft.com/office/drawing/2014/main" id="{E54F07BA-F9A4-4013-ADB2-B56C8A59EA41}"/>
                </a:ext>
              </a:extLst>
            </p:cNvPr>
            <p:cNvSpPr/>
            <p:nvPr/>
          </p:nvSpPr>
          <p:spPr>
            <a:xfrm>
              <a:off x="-922789" y="2281806"/>
              <a:ext cx="612000" cy="4310723"/>
            </a:xfrm>
            <a:prstGeom prst="roundRect">
              <a:avLst/>
            </a:prstGeom>
            <a:solidFill>
              <a:schemeClr val="accent1">
                <a:alpha val="5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70CF9717-F150-4CF9-AD75-56224AF1EE87}"/>
                </a:ext>
              </a:extLst>
            </p:cNvPr>
            <p:cNvSpPr txBox="1"/>
            <p:nvPr/>
          </p:nvSpPr>
          <p:spPr>
            <a:xfrm>
              <a:off x="-825129" y="2281806"/>
              <a:ext cx="430887" cy="4254731"/>
            </a:xfrm>
            <a:prstGeom prst="rect">
              <a:avLst/>
            </a:prstGeom>
            <a:noFill/>
          </p:spPr>
          <p:txBody>
            <a:bodyPr vert="vert270" wrap="square" rtlCol="0">
              <a:spAutoFit/>
            </a:bodyPr>
            <a:lstStyle/>
            <a:p>
              <a:r>
                <a:rPr lang="uk-UA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Надання дошкільної освіти</a:t>
              </a:r>
            </a:p>
          </p:txBody>
        </p:sp>
      </p:grpSp>
      <p:grpSp>
        <p:nvGrpSpPr>
          <p:cNvPr id="4" name="Группа 3">
            <a:extLst>
              <a:ext uri="{FF2B5EF4-FFF2-40B4-BE49-F238E27FC236}">
                <a16:creationId xmlns:a16="http://schemas.microsoft.com/office/drawing/2014/main" id="{9AAD5386-1392-4E6C-96F3-7A6B4E01F788}"/>
              </a:ext>
            </a:extLst>
          </p:cNvPr>
          <p:cNvGrpSpPr/>
          <p:nvPr/>
        </p:nvGrpSpPr>
        <p:grpSpPr>
          <a:xfrm>
            <a:off x="1319731" y="2278976"/>
            <a:ext cx="612000" cy="4310723"/>
            <a:chOff x="103453" y="2281806"/>
            <a:chExt cx="612000" cy="4310723"/>
          </a:xfrm>
        </p:grpSpPr>
        <p:sp>
          <p:nvSpPr>
            <p:cNvPr id="30" name="Прямоугольник: скругленные углы 29">
              <a:extLst>
                <a:ext uri="{FF2B5EF4-FFF2-40B4-BE49-F238E27FC236}">
                  <a16:creationId xmlns:a16="http://schemas.microsoft.com/office/drawing/2014/main" id="{095609CD-CD48-443F-9564-4F6AB9437CA3}"/>
                </a:ext>
              </a:extLst>
            </p:cNvPr>
            <p:cNvSpPr/>
            <p:nvPr/>
          </p:nvSpPr>
          <p:spPr>
            <a:xfrm>
              <a:off x="103453" y="2281806"/>
              <a:ext cx="612000" cy="4310723"/>
            </a:xfrm>
            <a:prstGeom prst="roundRect">
              <a:avLst/>
            </a:prstGeom>
            <a:solidFill>
              <a:schemeClr val="accent1">
                <a:alpha val="5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uk-UA" dirty="0"/>
            </a:p>
          </p:txBody>
        </p: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EF81EA3E-BEE6-4AAF-8839-ADFC1C992E98}"/>
                </a:ext>
              </a:extLst>
            </p:cNvPr>
            <p:cNvSpPr txBox="1"/>
            <p:nvPr/>
          </p:nvSpPr>
          <p:spPr>
            <a:xfrm>
              <a:off x="209502" y="2281806"/>
              <a:ext cx="430887" cy="4254731"/>
            </a:xfrm>
            <a:prstGeom prst="rect">
              <a:avLst/>
            </a:prstGeom>
            <a:noFill/>
          </p:spPr>
          <p:txBody>
            <a:bodyPr vert="vert270" wrap="square" rtlCol="0">
              <a:spAutoFit/>
            </a:bodyPr>
            <a:lstStyle/>
            <a:p>
              <a:r>
                <a:rPr lang="uk-UA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Надання загальної середньої освіти</a:t>
              </a:r>
            </a:p>
          </p:txBody>
        </p:sp>
      </p:grpSp>
      <p:grpSp>
        <p:nvGrpSpPr>
          <p:cNvPr id="5" name="Группа 4">
            <a:extLst>
              <a:ext uri="{FF2B5EF4-FFF2-40B4-BE49-F238E27FC236}">
                <a16:creationId xmlns:a16="http://schemas.microsoft.com/office/drawing/2014/main" id="{C3545B57-6C4F-4452-9A3C-C825F1C7FF93}"/>
              </a:ext>
            </a:extLst>
          </p:cNvPr>
          <p:cNvGrpSpPr/>
          <p:nvPr/>
        </p:nvGrpSpPr>
        <p:grpSpPr>
          <a:xfrm>
            <a:off x="2070796" y="2278976"/>
            <a:ext cx="612000" cy="4310723"/>
            <a:chOff x="1116176" y="2281806"/>
            <a:chExt cx="612000" cy="4310723"/>
          </a:xfrm>
        </p:grpSpPr>
        <p:sp>
          <p:nvSpPr>
            <p:cNvPr id="32" name="Прямоугольник: скругленные углы 31">
              <a:extLst>
                <a:ext uri="{FF2B5EF4-FFF2-40B4-BE49-F238E27FC236}">
                  <a16:creationId xmlns:a16="http://schemas.microsoft.com/office/drawing/2014/main" id="{2EFA3A2D-8A16-4291-90E3-18FD4C5D81D3}"/>
                </a:ext>
              </a:extLst>
            </p:cNvPr>
            <p:cNvSpPr/>
            <p:nvPr/>
          </p:nvSpPr>
          <p:spPr>
            <a:xfrm>
              <a:off x="1116176" y="2281806"/>
              <a:ext cx="612000" cy="4310723"/>
            </a:xfrm>
            <a:prstGeom prst="roundRect">
              <a:avLst/>
            </a:prstGeom>
            <a:solidFill>
              <a:schemeClr val="accent1">
                <a:alpha val="5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F3F2B0A6-AB98-4542-B95D-1D8F85FC20CB}"/>
                </a:ext>
              </a:extLst>
            </p:cNvPr>
            <p:cNvSpPr txBox="1"/>
            <p:nvPr/>
          </p:nvSpPr>
          <p:spPr>
            <a:xfrm>
              <a:off x="1213836" y="2281806"/>
              <a:ext cx="430887" cy="4254731"/>
            </a:xfrm>
            <a:prstGeom prst="rect">
              <a:avLst/>
            </a:prstGeom>
            <a:noFill/>
          </p:spPr>
          <p:txBody>
            <a:bodyPr vert="vert270" wrap="square" rtlCol="0">
              <a:spAutoFit/>
            </a:bodyPr>
            <a:lstStyle/>
            <a:p>
              <a:r>
                <a:rPr lang="uk-UA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Надання позашкільної освіти</a:t>
              </a:r>
            </a:p>
          </p:txBody>
        </p:sp>
      </p:grpSp>
      <p:grpSp>
        <p:nvGrpSpPr>
          <p:cNvPr id="6" name="Группа 5">
            <a:extLst>
              <a:ext uri="{FF2B5EF4-FFF2-40B4-BE49-F238E27FC236}">
                <a16:creationId xmlns:a16="http://schemas.microsoft.com/office/drawing/2014/main" id="{0E5EB35D-A383-4745-9021-C673126B12C3}"/>
              </a:ext>
            </a:extLst>
          </p:cNvPr>
          <p:cNvGrpSpPr/>
          <p:nvPr/>
        </p:nvGrpSpPr>
        <p:grpSpPr>
          <a:xfrm>
            <a:off x="2797671" y="2278976"/>
            <a:ext cx="677108" cy="4310723"/>
            <a:chOff x="2118751" y="2281806"/>
            <a:chExt cx="677108" cy="4310723"/>
          </a:xfrm>
        </p:grpSpPr>
        <p:sp>
          <p:nvSpPr>
            <p:cNvPr id="31" name="Прямоугольник: скругленные углы 30">
              <a:extLst>
                <a:ext uri="{FF2B5EF4-FFF2-40B4-BE49-F238E27FC236}">
                  <a16:creationId xmlns:a16="http://schemas.microsoft.com/office/drawing/2014/main" id="{30F9BADF-9153-4130-88AD-FE55D8414824}"/>
                </a:ext>
              </a:extLst>
            </p:cNvPr>
            <p:cNvSpPr/>
            <p:nvPr/>
          </p:nvSpPr>
          <p:spPr>
            <a:xfrm>
              <a:off x="2151023" y="2281806"/>
              <a:ext cx="612000" cy="4310723"/>
            </a:xfrm>
            <a:prstGeom prst="roundRect">
              <a:avLst/>
            </a:prstGeom>
            <a:solidFill>
              <a:schemeClr val="accent1">
                <a:alpha val="5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8E8009CF-C5F3-4DBA-B66C-59E96F5340A8}"/>
                </a:ext>
              </a:extLst>
            </p:cNvPr>
            <p:cNvSpPr txBox="1"/>
            <p:nvPr/>
          </p:nvSpPr>
          <p:spPr>
            <a:xfrm>
              <a:off x="2118751" y="2281806"/>
              <a:ext cx="677108" cy="4254731"/>
            </a:xfrm>
            <a:prstGeom prst="rect">
              <a:avLst/>
            </a:prstGeom>
            <a:noFill/>
          </p:spPr>
          <p:txBody>
            <a:bodyPr vert="vert270" wrap="square" rtlCol="0" anchor="ctr">
              <a:spAutoFit/>
            </a:bodyPr>
            <a:lstStyle/>
            <a:p>
              <a:r>
                <a:rPr lang="uk-UA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Методичне забезпечення діяльності навчальних закладів</a:t>
              </a:r>
            </a:p>
          </p:txBody>
        </p:sp>
      </p:grpSp>
      <p:grpSp>
        <p:nvGrpSpPr>
          <p:cNvPr id="10" name="Группа 9">
            <a:extLst>
              <a:ext uri="{FF2B5EF4-FFF2-40B4-BE49-F238E27FC236}">
                <a16:creationId xmlns:a16="http://schemas.microsoft.com/office/drawing/2014/main" id="{1BC324E2-AB7C-4443-A8DC-25FCB37E34C0}"/>
              </a:ext>
            </a:extLst>
          </p:cNvPr>
          <p:cNvGrpSpPr/>
          <p:nvPr/>
        </p:nvGrpSpPr>
        <p:grpSpPr>
          <a:xfrm>
            <a:off x="3582409" y="2290196"/>
            <a:ext cx="612000" cy="4310723"/>
            <a:chOff x="3185870" y="2281806"/>
            <a:chExt cx="612000" cy="4310723"/>
          </a:xfrm>
        </p:grpSpPr>
        <p:sp>
          <p:nvSpPr>
            <p:cNvPr id="35" name="Прямоугольник: скругленные углы 34">
              <a:extLst>
                <a:ext uri="{FF2B5EF4-FFF2-40B4-BE49-F238E27FC236}">
                  <a16:creationId xmlns:a16="http://schemas.microsoft.com/office/drawing/2014/main" id="{36B5D251-2ACD-4528-8A30-C169480B98DF}"/>
                </a:ext>
              </a:extLst>
            </p:cNvPr>
            <p:cNvSpPr/>
            <p:nvPr/>
          </p:nvSpPr>
          <p:spPr>
            <a:xfrm>
              <a:off x="3185870" y="2281806"/>
              <a:ext cx="612000" cy="4310723"/>
            </a:xfrm>
            <a:prstGeom prst="roundRect">
              <a:avLst/>
            </a:prstGeom>
            <a:solidFill>
              <a:schemeClr val="accent1">
                <a:alpha val="5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8A89964C-7B43-46F5-83DA-0C621D9E2D6E}"/>
                </a:ext>
              </a:extLst>
            </p:cNvPr>
            <p:cNvSpPr txBox="1"/>
            <p:nvPr/>
          </p:nvSpPr>
          <p:spPr>
            <a:xfrm>
              <a:off x="3275956" y="2281806"/>
              <a:ext cx="430887" cy="4254731"/>
            </a:xfrm>
            <a:prstGeom prst="rect">
              <a:avLst/>
            </a:prstGeom>
            <a:noFill/>
          </p:spPr>
          <p:txBody>
            <a:bodyPr vert="vert270" wrap="square" rtlCol="0">
              <a:spAutoFit/>
            </a:bodyPr>
            <a:lstStyle/>
            <a:p>
              <a:r>
                <a:rPr lang="uk-UA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Забезпечення діяльності інших закладів освіти</a:t>
              </a:r>
            </a:p>
          </p:txBody>
        </p:sp>
      </p:grpSp>
      <p:grpSp>
        <p:nvGrpSpPr>
          <p:cNvPr id="11" name="Группа 10">
            <a:extLst>
              <a:ext uri="{FF2B5EF4-FFF2-40B4-BE49-F238E27FC236}">
                <a16:creationId xmlns:a16="http://schemas.microsoft.com/office/drawing/2014/main" id="{B7F7BA69-D65E-4F74-936B-CDD1F99BC861}"/>
              </a:ext>
            </a:extLst>
          </p:cNvPr>
          <p:cNvGrpSpPr/>
          <p:nvPr/>
        </p:nvGrpSpPr>
        <p:grpSpPr>
          <a:xfrm>
            <a:off x="4333499" y="2284535"/>
            <a:ext cx="612000" cy="4310723"/>
            <a:chOff x="4198593" y="2281806"/>
            <a:chExt cx="612000" cy="4310723"/>
          </a:xfrm>
        </p:grpSpPr>
        <p:sp>
          <p:nvSpPr>
            <p:cNvPr id="34" name="Прямоугольник: скругленные углы 33">
              <a:extLst>
                <a:ext uri="{FF2B5EF4-FFF2-40B4-BE49-F238E27FC236}">
                  <a16:creationId xmlns:a16="http://schemas.microsoft.com/office/drawing/2014/main" id="{3E7881E7-1038-405D-BDB6-C1B4EDC189EA}"/>
                </a:ext>
              </a:extLst>
            </p:cNvPr>
            <p:cNvSpPr/>
            <p:nvPr/>
          </p:nvSpPr>
          <p:spPr>
            <a:xfrm>
              <a:off x="4198593" y="2281806"/>
              <a:ext cx="612000" cy="4310723"/>
            </a:xfrm>
            <a:prstGeom prst="roundRect">
              <a:avLst/>
            </a:prstGeom>
            <a:solidFill>
              <a:schemeClr val="accent1">
                <a:alpha val="5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E9BB3210-3989-490E-84E1-7009DD716F07}"/>
                </a:ext>
              </a:extLst>
            </p:cNvPr>
            <p:cNvSpPr txBox="1"/>
            <p:nvPr/>
          </p:nvSpPr>
          <p:spPr>
            <a:xfrm>
              <a:off x="4304642" y="2281806"/>
              <a:ext cx="430887" cy="4254731"/>
            </a:xfrm>
            <a:prstGeom prst="rect">
              <a:avLst/>
            </a:prstGeom>
            <a:noFill/>
          </p:spPr>
          <p:txBody>
            <a:bodyPr vert="vert270" wrap="square" rtlCol="0">
              <a:spAutoFit/>
            </a:bodyPr>
            <a:lstStyle/>
            <a:p>
              <a:r>
                <a:rPr lang="uk-UA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Інші програми та заходи в сфері освіти</a:t>
              </a:r>
            </a:p>
          </p:txBody>
        </p:sp>
      </p:grpSp>
      <p:grpSp>
        <p:nvGrpSpPr>
          <p:cNvPr id="12" name="Группа 11">
            <a:extLst>
              <a:ext uri="{FF2B5EF4-FFF2-40B4-BE49-F238E27FC236}">
                <a16:creationId xmlns:a16="http://schemas.microsoft.com/office/drawing/2014/main" id="{AC9CF072-A79F-4BA5-A42B-CB32E61A89E3}"/>
              </a:ext>
            </a:extLst>
          </p:cNvPr>
          <p:cNvGrpSpPr/>
          <p:nvPr/>
        </p:nvGrpSpPr>
        <p:grpSpPr>
          <a:xfrm>
            <a:off x="5049704" y="2290195"/>
            <a:ext cx="677108" cy="4310723"/>
            <a:chOff x="5173398" y="2281806"/>
            <a:chExt cx="677108" cy="4310723"/>
          </a:xfrm>
        </p:grpSpPr>
        <p:sp>
          <p:nvSpPr>
            <p:cNvPr id="37" name="Прямоугольник: скругленные углы 36">
              <a:extLst>
                <a:ext uri="{FF2B5EF4-FFF2-40B4-BE49-F238E27FC236}">
                  <a16:creationId xmlns:a16="http://schemas.microsoft.com/office/drawing/2014/main" id="{0997B9E1-A317-46A7-939B-8A80B2CFCA6C}"/>
                </a:ext>
              </a:extLst>
            </p:cNvPr>
            <p:cNvSpPr/>
            <p:nvPr/>
          </p:nvSpPr>
          <p:spPr>
            <a:xfrm>
              <a:off x="5217915" y="2281806"/>
              <a:ext cx="612000" cy="4310723"/>
            </a:xfrm>
            <a:prstGeom prst="roundRect">
              <a:avLst/>
            </a:prstGeom>
            <a:solidFill>
              <a:schemeClr val="accent1">
                <a:alpha val="5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  <p:sp>
          <p:nvSpPr>
            <p:cNvPr id="46" name="TextBox 45">
              <a:extLst>
                <a:ext uri="{FF2B5EF4-FFF2-40B4-BE49-F238E27FC236}">
                  <a16:creationId xmlns:a16="http://schemas.microsoft.com/office/drawing/2014/main" id="{EEBBD5A0-A8BE-43E4-B43D-A93692867C32}"/>
                </a:ext>
              </a:extLst>
            </p:cNvPr>
            <p:cNvSpPr txBox="1"/>
            <p:nvPr/>
          </p:nvSpPr>
          <p:spPr>
            <a:xfrm>
              <a:off x="5173398" y="2281806"/>
              <a:ext cx="677108" cy="4254731"/>
            </a:xfrm>
            <a:prstGeom prst="rect">
              <a:avLst/>
            </a:prstGeom>
            <a:noFill/>
          </p:spPr>
          <p:txBody>
            <a:bodyPr vert="vert270" wrap="square" rtlCol="0">
              <a:spAutoFit/>
            </a:bodyPr>
            <a:lstStyle/>
            <a:p>
              <a:r>
                <a:rPr lang="uk-UA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Забезпечення діяльності </a:t>
              </a:r>
              <a:r>
                <a:rPr lang="uk-UA" sz="16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інклюзивно</a:t>
              </a:r>
              <a:r>
                <a:rPr lang="uk-UA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-ресурсних центрів</a:t>
              </a:r>
            </a:p>
          </p:txBody>
        </p:sp>
      </p:grpSp>
      <p:grpSp>
        <p:nvGrpSpPr>
          <p:cNvPr id="13" name="Группа 12">
            <a:extLst>
              <a:ext uri="{FF2B5EF4-FFF2-40B4-BE49-F238E27FC236}">
                <a16:creationId xmlns:a16="http://schemas.microsoft.com/office/drawing/2014/main" id="{4F3F841C-FC8F-4923-8802-5F64CC92C7C1}"/>
              </a:ext>
            </a:extLst>
          </p:cNvPr>
          <p:cNvGrpSpPr/>
          <p:nvPr/>
        </p:nvGrpSpPr>
        <p:grpSpPr>
          <a:xfrm>
            <a:off x="5806558" y="2290195"/>
            <a:ext cx="677108" cy="4310723"/>
            <a:chOff x="6196396" y="2281806"/>
            <a:chExt cx="677108" cy="4310723"/>
          </a:xfrm>
        </p:grpSpPr>
        <p:sp>
          <p:nvSpPr>
            <p:cNvPr id="33" name="Прямоугольник: скругленные углы 32">
              <a:extLst>
                <a:ext uri="{FF2B5EF4-FFF2-40B4-BE49-F238E27FC236}">
                  <a16:creationId xmlns:a16="http://schemas.microsoft.com/office/drawing/2014/main" id="{F931EAA0-882E-4453-9E27-0EAFD75C14AE}"/>
                </a:ext>
              </a:extLst>
            </p:cNvPr>
            <p:cNvSpPr/>
            <p:nvPr/>
          </p:nvSpPr>
          <p:spPr>
            <a:xfrm>
              <a:off x="6240623" y="2281806"/>
              <a:ext cx="612000" cy="4310723"/>
            </a:xfrm>
            <a:prstGeom prst="roundRect">
              <a:avLst/>
            </a:prstGeom>
            <a:solidFill>
              <a:schemeClr val="accent1">
                <a:alpha val="5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  <p:sp>
          <p:nvSpPr>
            <p:cNvPr id="47" name="TextBox 46">
              <a:extLst>
                <a:ext uri="{FF2B5EF4-FFF2-40B4-BE49-F238E27FC236}">
                  <a16:creationId xmlns:a16="http://schemas.microsoft.com/office/drawing/2014/main" id="{C654BC99-5A89-4C91-8965-63020FAC2485}"/>
                </a:ext>
              </a:extLst>
            </p:cNvPr>
            <p:cNvSpPr txBox="1"/>
            <p:nvPr/>
          </p:nvSpPr>
          <p:spPr>
            <a:xfrm>
              <a:off x="6196396" y="2281806"/>
              <a:ext cx="677108" cy="4254731"/>
            </a:xfrm>
            <a:prstGeom prst="rect">
              <a:avLst/>
            </a:prstGeom>
            <a:noFill/>
          </p:spPr>
          <p:txBody>
            <a:bodyPr vert="vert270" wrap="square" rtlCol="0">
              <a:spAutoFit/>
            </a:bodyPr>
            <a:lstStyle/>
            <a:p>
              <a:r>
                <a:rPr lang="uk-UA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Здійснення заходів на виконання програми «Молодь України»</a:t>
              </a:r>
            </a:p>
          </p:txBody>
        </p:sp>
      </p:grpSp>
      <p:grpSp>
        <p:nvGrpSpPr>
          <p:cNvPr id="14" name="Группа 13">
            <a:extLst>
              <a:ext uri="{FF2B5EF4-FFF2-40B4-BE49-F238E27FC236}">
                <a16:creationId xmlns:a16="http://schemas.microsoft.com/office/drawing/2014/main" id="{87C37129-603D-423E-A3F4-3041CFF8213B}"/>
              </a:ext>
            </a:extLst>
          </p:cNvPr>
          <p:cNvGrpSpPr/>
          <p:nvPr/>
        </p:nvGrpSpPr>
        <p:grpSpPr>
          <a:xfrm>
            <a:off x="6527845" y="2290195"/>
            <a:ext cx="685373" cy="4310723"/>
            <a:chOff x="7226370" y="2281806"/>
            <a:chExt cx="685373" cy="4310723"/>
          </a:xfrm>
        </p:grpSpPr>
        <p:sp>
          <p:nvSpPr>
            <p:cNvPr id="38" name="Прямоугольник: скругленные углы 37">
              <a:extLst>
                <a:ext uri="{FF2B5EF4-FFF2-40B4-BE49-F238E27FC236}">
                  <a16:creationId xmlns:a16="http://schemas.microsoft.com/office/drawing/2014/main" id="{B994BD53-03C7-4EA6-B466-AA793E87EF70}"/>
                </a:ext>
              </a:extLst>
            </p:cNvPr>
            <p:cNvSpPr/>
            <p:nvPr/>
          </p:nvSpPr>
          <p:spPr>
            <a:xfrm>
              <a:off x="7299743" y="2281806"/>
              <a:ext cx="612000" cy="4310723"/>
            </a:xfrm>
            <a:prstGeom prst="roundRect">
              <a:avLst/>
            </a:prstGeom>
            <a:solidFill>
              <a:schemeClr val="accent1">
                <a:alpha val="5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  <p:sp>
          <p:nvSpPr>
            <p:cNvPr id="48" name="TextBox 47">
              <a:extLst>
                <a:ext uri="{FF2B5EF4-FFF2-40B4-BE49-F238E27FC236}">
                  <a16:creationId xmlns:a16="http://schemas.microsoft.com/office/drawing/2014/main" id="{A65AE8A3-2198-4014-96BC-DB60F77B49EF}"/>
                </a:ext>
              </a:extLst>
            </p:cNvPr>
            <p:cNvSpPr txBox="1"/>
            <p:nvPr/>
          </p:nvSpPr>
          <p:spPr>
            <a:xfrm>
              <a:off x="7226370" y="2281806"/>
              <a:ext cx="677108" cy="4254731"/>
            </a:xfrm>
            <a:prstGeom prst="rect">
              <a:avLst/>
            </a:prstGeom>
            <a:noFill/>
          </p:spPr>
          <p:txBody>
            <a:bodyPr vert="vert270" wrap="square" rtlCol="0">
              <a:spAutoFit/>
            </a:bodyPr>
            <a:lstStyle/>
            <a:p>
              <a:r>
                <a:rPr lang="uk-UA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Утримання та навчально-тренувальна робота комунальних ДЮСШ</a:t>
              </a:r>
            </a:p>
          </p:txBody>
        </p:sp>
      </p:grpSp>
      <p:grpSp>
        <p:nvGrpSpPr>
          <p:cNvPr id="15" name="Группа 14">
            <a:extLst>
              <a:ext uri="{FF2B5EF4-FFF2-40B4-BE49-F238E27FC236}">
                <a16:creationId xmlns:a16="http://schemas.microsoft.com/office/drawing/2014/main" id="{A1131440-ED9F-4099-8DA7-A07554B71DF1}"/>
              </a:ext>
            </a:extLst>
          </p:cNvPr>
          <p:cNvGrpSpPr/>
          <p:nvPr/>
        </p:nvGrpSpPr>
        <p:grpSpPr>
          <a:xfrm>
            <a:off x="7296050" y="2273418"/>
            <a:ext cx="677108" cy="4310723"/>
            <a:chOff x="8298361" y="2281806"/>
            <a:chExt cx="677108" cy="4310723"/>
          </a:xfrm>
        </p:grpSpPr>
        <p:sp>
          <p:nvSpPr>
            <p:cNvPr id="39" name="Прямоугольник: скругленные углы 38">
              <a:extLst>
                <a:ext uri="{FF2B5EF4-FFF2-40B4-BE49-F238E27FC236}">
                  <a16:creationId xmlns:a16="http://schemas.microsoft.com/office/drawing/2014/main" id="{1E0689FC-2BC3-450C-9E01-9FC2D0C6AF40}"/>
                </a:ext>
              </a:extLst>
            </p:cNvPr>
            <p:cNvSpPr/>
            <p:nvPr/>
          </p:nvSpPr>
          <p:spPr>
            <a:xfrm>
              <a:off x="8358863" y="2281806"/>
              <a:ext cx="612000" cy="4310723"/>
            </a:xfrm>
            <a:prstGeom prst="roundRect">
              <a:avLst/>
            </a:prstGeom>
            <a:solidFill>
              <a:schemeClr val="accent1">
                <a:alpha val="5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  <p:sp>
          <p:nvSpPr>
            <p:cNvPr id="49" name="TextBox 48">
              <a:extLst>
                <a:ext uri="{FF2B5EF4-FFF2-40B4-BE49-F238E27FC236}">
                  <a16:creationId xmlns:a16="http://schemas.microsoft.com/office/drawing/2014/main" id="{64B0688F-FFA6-4C6F-B810-3C2DAA020CBF}"/>
                </a:ext>
              </a:extLst>
            </p:cNvPr>
            <p:cNvSpPr txBox="1"/>
            <p:nvPr/>
          </p:nvSpPr>
          <p:spPr>
            <a:xfrm>
              <a:off x="8298361" y="2281806"/>
              <a:ext cx="677108" cy="4254731"/>
            </a:xfrm>
            <a:prstGeom prst="rect">
              <a:avLst/>
            </a:prstGeom>
            <a:noFill/>
          </p:spPr>
          <p:txBody>
            <a:bodyPr vert="vert270" wrap="square" rtlCol="0">
              <a:spAutoFit/>
            </a:bodyPr>
            <a:lstStyle/>
            <a:p>
              <a:r>
                <a:rPr lang="uk-UA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Забезпечення діяльності місцевих центрів «Спорт для всіх»</a:t>
              </a:r>
            </a:p>
          </p:txBody>
        </p:sp>
      </p:grpSp>
      <p:grpSp>
        <p:nvGrpSpPr>
          <p:cNvPr id="16" name="Группа 15">
            <a:extLst>
              <a:ext uri="{FF2B5EF4-FFF2-40B4-BE49-F238E27FC236}">
                <a16:creationId xmlns:a16="http://schemas.microsoft.com/office/drawing/2014/main" id="{DAE9E7CE-B3FE-4714-9E4C-169C8331A30C}"/>
              </a:ext>
            </a:extLst>
          </p:cNvPr>
          <p:cNvGrpSpPr/>
          <p:nvPr/>
        </p:nvGrpSpPr>
        <p:grpSpPr>
          <a:xfrm>
            <a:off x="8116348" y="2270587"/>
            <a:ext cx="612000" cy="4310723"/>
            <a:chOff x="9417983" y="2281806"/>
            <a:chExt cx="612000" cy="4310723"/>
          </a:xfrm>
        </p:grpSpPr>
        <p:sp>
          <p:nvSpPr>
            <p:cNvPr id="36" name="Прямоугольник: скругленные углы 35">
              <a:extLst>
                <a:ext uri="{FF2B5EF4-FFF2-40B4-BE49-F238E27FC236}">
                  <a16:creationId xmlns:a16="http://schemas.microsoft.com/office/drawing/2014/main" id="{703ED22B-7A59-425F-8778-BB7B75E73521}"/>
                </a:ext>
              </a:extLst>
            </p:cNvPr>
            <p:cNvSpPr/>
            <p:nvPr/>
          </p:nvSpPr>
          <p:spPr>
            <a:xfrm>
              <a:off x="9417983" y="2281806"/>
              <a:ext cx="612000" cy="4310723"/>
            </a:xfrm>
            <a:prstGeom prst="roundRect">
              <a:avLst/>
            </a:prstGeom>
            <a:solidFill>
              <a:schemeClr val="accent1">
                <a:alpha val="5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  <p:sp>
          <p:nvSpPr>
            <p:cNvPr id="50" name="TextBox 49">
              <a:extLst>
                <a:ext uri="{FF2B5EF4-FFF2-40B4-BE49-F238E27FC236}">
                  <a16:creationId xmlns:a16="http://schemas.microsoft.com/office/drawing/2014/main" id="{35930316-F75D-47AE-8092-F0670DEBAD45}"/>
                </a:ext>
              </a:extLst>
            </p:cNvPr>
            <p:cNvSpPr txBox="1"/>
            <p:nvPr/>
          </p:nvSpPr>
          <p:spPr>
            <a:xfrm>
              <a:off x="9489593" y="2281806"/>
              <a:ext cx="430887" cy="4254731"/>
            </a:xfrm>
            <a:prstGeom prst="rect">
              <a:avLst/>
            </a:prstGeom>
            <a:noFill/>
          </p:spPr>
          <p:txBody>
            <a:bodyPr vert="vert270" wrap="square" rtlCol="0">
              <a:spAutoFit/>
            </a:bodyPr>
            <a:lstStyle/>
            <a:p>
              <a:r>
                <a:rPr lang="uk-UA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Керівництво і управління у відповідній сфері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62682706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Диаграмма 5">
            <a:extLst>
              <a:ext uri="{FF2B5EF4-FFF2-40B4-BE49-F238E27FC236}">
                <a16:creationId xmlns:a16="http://schemas.microsoft.com/office/drawing/2014/main" id="{9B7DC8B0-C924-48C3-88DC-03209DE2EE3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813676642"/>
              </p:ext>
            </p:extLst>
          </p:nvPr>
        </p:nvGraphicFramePr>
        <p:xfrm>
          <a:off x="1" y="0"/>
          <a:ext cx="9144000" cy="6858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3674039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B2F43E5-DF00-4752-9CED-79F6C36CE624}"/>
              </a:ext>
            </a:extLst>
          </p:cNvPr>
          <p:cNvSpPr txBox="1"/>
          <p:nvPr/>
        </p:nvSpPr>
        <p:spPr>
          <a:xfrm>
            <a:off x="113697" y="2093674"/>
            <a:ext cx="6966612" cy="48936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Результативні</a:t>
            </a:r>
            <a:r>
              <a:rPr lang="ru-RU" sz="12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ru-RU" sz="1200" b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показники</a:t>
            </a:r>
            <a:r>
              <a:rPr lang="ru-RU" sz="12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:</a:t>
            </a:r>
          </a:p>
          <a:p>
            <a:r>
              <a:rPr lang="ru-RU" sz="1200" b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Придбано</a:t>
            </a:r>
            <a:r>
              <a:rPr lang="ru-RU" sz="12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: </a:t>
            </a:r>
          </a:p>
          <a:p>
            <a:r>
              <a:rPr lang="ru-RU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канцтовари</a:t>
            </a:r>
            <a:r>
              <a:rPr lang="ru-RU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на суму – </a:t>
            </a:r>
            <a:r>
              <a:rPr lang="ru-RU" sz="12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24</a:t>
            </a:r>
            <a:r>
              <a:rPr lang="uk-UA" sz="12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,</a:t>
            </a:r>
            <a:r>
              <a:rPr lang="ru-RU" sz="12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3 тис. </a:t>
            </a:r>
            <a:r>
              <a:rPr lang="ru-RU" sz="1200" b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грн</a:t>
            </a:r>
            <a:endParaRPr lang="ru-RU" sz="12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r>
              <a:rPr lang="ru-RU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друковану</a:t>
            </a:r>
            <a:r>
              <a:rPr lang="ru-RU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ru-RU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продукц</a:t>
            </a:r>
            <a:r>
              <a:rPr lang="uk-UA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ію</a:t>
            </a: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ru-RU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на суму</a:t>
            </a: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– </a:t>
            </a:r>
            <a:r>
              <a:rPr lang="uk-UA" sz="12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8,3 </a:t>
            </a:r>
            <a:r>
              <a:rPr lang="ru-RU" sz="12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тис. </a:t>
            </a:r>
            <a:r>
              <a:rPr lang="ru-RU" sz="1200" b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грн</a:t>
            </a:r>
            <a:endParaRPr lang="ru-RU" sz="12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підписку періодичних видань </a:t>
            </a:r>
            <a:r>
              <a:rPr lang="ru-RU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на суму </a:t>
            </a: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– </a:t>
            </a:r>
            <a:r>
              <a:rPr lang="en-US" sz="12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29</a:t>
            </a:r>
            <a:r>
              <a:rPr lang="uk-UA" sz="12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,</a:t>
            </a:r>
            <a:r>
              <a:rPr lang="en-US" sz="12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9 </a:t>
            </a:r>
            <a:r>
              <a:rPr lang="ru-RU" sz="12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тис. </a:t>
            </a:r>
            <a:r>
              <a:rPr lang="ru-RU" sz="1200" b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грн</a:t>
            </a:r>
            <a:endParaRPr lang="uk-UA" sz="12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медикаменти </a:t>
            </a:r>
            <a:r>
              <a:rPr lang="ru-RU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на суму </a:t>
            </a: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–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2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7</a:t>
            </a:r>
            <a:r>
              <a:rPr lang="uk-UA" sz="12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,</a:t>
            </a:r>
            <a:r>
              <a:rPr lang="en-US" sz="12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5 </a:t>
            </a:r>
            <a:r>
              <a:rPr lang="ru-RU" sz="12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тис. </a:t>
            </a:r>
            <a:r>
              <a:rPr lang="ru-RU" sz="1200" b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грн</a:t>
            </a:r>
            <a:endParaRPr lang="uk-UA" sz="12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r>
              <a:rPr lang="ru-RU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господарські</a:t>
            </a:r>
            <a:r>
              <a:rPr lang="ru-RU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ru-RU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товари</a:t>
            </a:r>
            <a:r>
              <a:rPr lang="ru-RU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на суму </a:t>
            </a: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–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2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282</a:t>
            </a:r>
            <a:r>
              <a:rPr lang="uk-UA" sz="12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,</a:t>
            </a:r>
            <a:r>
              <a:rPr lang="en-US" sz="12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5 </a:t>
            </a:r>
            <a:r>
              <a:rPr lang="ru-RU" sz="12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тис. </a:t>
            </a:r>
            <a:r>
              <a:rPr lang="ru-RU" sz="1200" b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грн</a:t>
            </a:r>
            <a:endParaRPr lang="ru-RU" sz="12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миючі засоби </a:t>
            </a:r>
            <a:r>
              <a:rPr lang="ru-RU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на суму</a:t>
            </a: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–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2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250</a:t>
            </a:r>
            <a:r>
              <a:rPr lang="uk-UA" sz="12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,</a:t>
            </a:r>
            <a:r>
              <a:rPr lang="en-US" sz="12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2 </a:t>
            </a:r>
            <a:r>
              <a:rPr lang="ru-RU" sz="12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тис. </a:t>
            </a:r>
            <a:r>
              <a:rPr lang="ru-RU" sz="1200" b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грн</a:t>
            </a:r>
            <a:endParaRPr lang="uk-UA" sz="12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меблі </a:t>
            </a:r>
            <a:r>
              <a:rPr lang="ru-RU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на суму </a:t>
            </a: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–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2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5</a:t>
            </a:r>
            <a:r>
              <a:rPr lang="uk-UA" sz="12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6</a:t>
            </a:r>
            <a:r>
              <a:rPr lang="en-US" sz="12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ru-RU" sz="12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тис. </a:t>
            </a:r>
            <a:r>
              <a:rPr lang="ru-RU" sz="1200" b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грн</a:t>
            </a:r>
            <a:endParaRPr lang="uk-UA" sz="12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бензин </a:t>
            </a:r>
            <a:r>
              <a:rPr lang="ru-RU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на суму  </a:t>
            </a: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–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2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11</a:t>
            </a:r>
            <a:r>
              <a:rPr lang="uk-UA" sz="12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,</a:t>
            </a:r>
            <a:r>
              <a:rPr lang="en-US" sz="12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2 </a:t>
            </a:r>
            <a:r>
              <a:rPr lang="ru-RU" sz="12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тис. </a:t>
            </a:r>
            <a:r>
              <a:rPr lang="ru-RU" sz="1200" b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грн</a:t>
            </a:r>
            <a:endParaRPr lang="ru-RU" sz="12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запасні частини </a:t>
            </a:r>
            <a:r>
              <a:rPr lang="ru-RU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на суму </a:t>
            </a: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– </a:t>
            </a:r>
            <a:r>
              <a:rPr lang="uk-UA" sz="12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12,2 </a:t>
            </a:r>
            <a:r>
              <a:rPr lang="ru-RU" sz="12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тис. </a:t>
            </a:r>
            <a:r>
              <a:rPr lang="ru-RU" sz="1200" b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грн</a:t>
            </a:r>
            <a:endParaRPr lang="ru-RU" sz="12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інші матеріали </a:t>
            </a:r>
            <a:r>
              <a:rPr lang="ru-RU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на суму </a:t>
            </a: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– </a:t>
            </a:r>
            <a:r>
              <a:rPr lang="uk-UA" sz="12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478,8 </a:t>
            </a:r>
            <a:r>
              <a:rPr lang="ru-RU" sz="12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тис. </a:t>
            </a:r>
            <a:r>
              <a:rPr lang="ru-RU" sz="1200" b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грн</a:t>
            </a:r>
            <a:endParaRPr lang="uk-UA" sz="12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endParaRPr lang="uk-UA" sz="1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r>
              <a:rPr lang="uk-UA" sz="12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Проведено: </a:t>
            </a:r>
          </a:p>
          <a:p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медогляд працівників </a:t>
            </a:r>
            <a:r>
              <a:rPr lang="ru-RU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на суму </a:t>
            </a: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– </a:t>
            </a:r>
            <a:r>
              <a:rPr lang="uk-UA" sz="12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233,8 </a:t>
            </a:r>
            <a:r>
              <a:rPr lang="ru-RU" sz="12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тис. </a:t>
            </a:r>
            <a:r>
              <a:rPr lang="ru-RU" sz="1200" b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грн</a:t>
            </a:r>
            <a:endParaRPr lang="ru-RU" sz="12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r>
              <a:rPr lang="ru-RU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поточний</a:t>
            </a:r>
            <a:r>
              <a:rPr lang="ru-RU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ремонт на суму  – </a:t>
            </a:r>
            <a:r>
              <a:rPr lang="ru-RU" sz="12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490 тис. </a:t>
            </a:r>
            <a:r>
              <a:rPr lang="ru-RU" sz="1200" b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грн</a:t>
            </a:r>
            <a:endParaRPr lang="ru-RU" sz="12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повірку засобів обліку (</a:t>
            </a:r>
            <a:r>
              <a:rPr lang="uk-UA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водолічильників</a:t>
            </a: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, </a:t>
            </a:r>
            <a:r>
              <a:rPr lang="uk-UA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теплолічильників</a:t>
            </a: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тощо)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ru-RU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на суму </a:t>
            </a: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– </a:t>
            </a:r>
            <a:r>
              <a:rPr lang="uk-UA" sz="12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8,6 </a:t>
            </a:r>
            <a:r>
              <a:rPr lang="ru-RU" sz="12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тис. </a:t>
            </a:r>
            <a:r>
              <a:rPr lang="ru-RU" sz="1200" b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грн</a:t>
            </a:r>
            <a:endParaRPr lang="ru-RU" sz="12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перезарядку вогнегасників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ru-RU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на суму </a:t>
            </a: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– </a:t>
            </a:r>
            <a:r>
              <a:rPr lang="uk-UA" sz="12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9,3 </a:t>
            </a:r>
            <a:r>
              <a:rPr lang="ru-RU" sz="12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тис. </a:t>
            </a:r>
            <a:r>
              <a:rPr lang="ru-RU" sz="1200" b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грн</a:t>
            </a:r>
            <a:endParaRPr lang="uk-UA" sz="12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замір опору ізоляції на суму – </a:t>
            </a:r>
            <a:r>
              <a:rPr lang="uk-UA" sz="12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3,99 </a:t>
            </a:r>
            <a:r>
              <a:rPr lang="ru-RU" sz="12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тис. </a:t>
            </a:r>
            <a:r>
              <a:rPr lang="ru-RU" sz="1200" b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грн</a:t>
            </a:r>
            <a:endParaRPr lang="ru-RU" sz="12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послуги зв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`</a:t>
            </a:r>
            <a:r>
              <a:rPr lang="uk-UA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язку</a:t>
            </a: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ru-RU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на суму </a:t>
            </a: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– </a:t>
            </a:r>
            <a:r>
              <a:rPr lang="uk-UA" sz="12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36,3 </a:t>
            </a:r>
            <a:r>
              <a:rPr lang="ru-RU" sz="12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тис. </a:t>
            </a:r>
            <a:r>
              <a:rPr lang="ru-RU" sz="1200" b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грн</a:t>
            </a:r>
            <a:endParaRPr lang="ru-RU" sz="12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вивіз сміття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ru-RU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на суму </a:t>
            </a: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– </a:t>
            </a:r>
            <a:r>
              <a:rPr lang="uk-UA" sz="12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13,97 </a:t>
            </a:r>
            <a:r>
              <a:rPr lang="ru-RU" sz="12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тис. </a:t>
            </a:r>
            <a:r>
              <a:rPr lang="ru-RU" sz="1200" b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грн</a:t>
            </a:r>
            <a:endParaRPr lang="ru-RU" sz="12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послуги санстанції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ru-RU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на суму </a:t>
            </a: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– </a:t>
            </a:r>
            <a:r>
              <a:rPr lang="uk-UA" sz="12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38,1 </a:t>
            </a:r>
            <a:r>
              <a:rPr lang="ru-RU" sz="12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тис. </a:t>
            </a:r>
            <a:r>
              <a:rPr lang="ru-RU" sz="1200" b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грн</a:t>
            </a:r>
            <a:endParaRPr lang="ru-RU" sz="12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прочистку труб каналізації </a:t>
            </a:r>
            <a:r>
              <a:rPr lang="ru-RU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на суму </a:t>
            </a: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– </a:t>
            </a:r>
            <a:r>
              <a:rPr lang="uk-UA" sz="12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1,8 </a:t>
            </a:r>
            <a:r>
              <a:rPr lang="ru-RU" sz="12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тис. </a:t>
            </a:r>
            <a:r>
              <a:rPr lang="ru-RU" sz="1200" b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грн</a:t>
            </a:r>
            <a:endParaRPr lang="ru-RU" sz="12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інші видатки (заправка картриджів, підтримка веб. ресурсу, промивка внутрішньо-будинкової системи опалення)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ru-RU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на суму </a:t>
            </a: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–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ru-RU" sz="12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64,9 тис. </a:t>
            </a:r>
            <a:r>
              <a:rPr lang="ru-RU" sz="1200" b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грн</a:t>
            </a:r>
            <a:endParaRPr lang="uk-UA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aphicFrame>
        <p:nvGraphicFramePr>
          <p:cNvPr id="4" name="Диаграмма 3">
            <a:extLst>
              <a:ext uri="{FF2B5EF4-FFF2-40B4-BE49-F238E27FC236}">
                <a16:creationId xmlns:a16="http://schemas.microsoft.com/office/drawing/2014/main" id="{EB115C35-419E-4FD9-B608-E1A28D088A3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365435209"/>
              </p:ext>
            </p:extLst>
          </p:nvPr>
        </p:nvGraphicFramePr>
        <p:xfrm>
          <a:off x="3202730" y="0"/>
          <a:ext cx="6864059" cy="54186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080262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Диаграмма 3">
            <a:extLst>
              <a:ext uri="{FF2B5EF4-FFF2-40B4-BE49-F238E27FC236}">
                <a16:creationId xmlns:a16="http://schemas.microsoft.com/office/drawing/2014/main" id="{EB115C35-419E-4FD9-B608-E1A28D088A3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149906760"/>
              </p:ext>
            </p:extLst>
          </p:nvPr>
        </p:nvGraphicFramePr>
        <p:xfrm>
          <a:off x="3086931" y="1"/>
          <a:ext cx="8128000" cy="55895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TextBox 1">
            <a:extLst>
              <a:ext uri="{FF2B5EF4-FFF2-40B4-BE49-F238E27FC236}">
                <a16:creationId xmlns:a16="http://schemas.microsoft.com/office/drawing/2014/main" id="{F11E4E2B-D5A1-4FCA-A4AC-765F172A310F}"/>
              </a:ext>
            </a:extLst>
          </p:cNvPr>
          <p:cNvSpPr txBox="1"/>
          <p:nvPr/>
        </p:nvSpPr>
        <p:spPr>
          <a:xfrm>
            <a:off x="59821" y="1225689"/>
            <a:ext cx="12110883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Результативн</a:t>
            </a:r>
            <a:r>
              <a:rPr lang="uk-UA" sz="12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і показники:</a:t>
            </a:r>
          </a:p>
          <a:p>
            <a:r>
              <a:rPr lang="uk-UA" sz="12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Придбано:</a:t>
            </a:r>
          </a:p>
          <a:p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канцтоварів </a:t>
            </a:r>
            <a:r>
              <a:rPr lang="ru-RU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на суму</a:t>
            </a: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– </a:t>
            </a:r>
            <a:r>
              <a:rPr lang="uk-UA" sz="12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32, 2 тис. грн</a:t>
            </a:r>
          </a:p>
          <a:p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друковану продукцію (атестати, свідоцтва, класні журнали, </a:t>
            </a:r>
          </a:p>
          <a:p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книги обліку, бланки) </a:t>
            </a:r>
            <a:r>
              <a:rPr lang="ru-RU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на суму </a:t>
            </a: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– </a:t>
            </a:r>
            <a:r>
              <a:rPr lang="uk-UA" sz="12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87,4 тис. грн</a:t>
            </a:r>
          </a:p>
          <a:p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підписку періодичних видань на суму – </a:t>
            </a:r>
            <a:r>
              <a:rPr lang="uk-UA" sz="12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34,2 тис. грн</a:t>
            </a:r>
          </a:p>
          <a:p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медикаменти </a:t>
            </a:r>
            <a:r>
              <a:rPr lang="ru-RU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на суму </a:t>
            </a: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– </a:t>
            </a:r>
            <a:r>
              <a:rPr lang="uk-UA" sz="12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18,2 тис. грн</a:t>
            </a:r>
          </a:p>
          <a:p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господарські товари (двері, лаки, фарби, вікна ПВХ тощо) </a:t>
            </a:r>
            <a:endParaRPr lang="en-US" sz="1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r>
              <a:rPr lang="ru-RU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на суму </a:t>
            </a: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– </a:t>
            </a:r>
            <a:r>
              <a:rPr lang="uk-UA" sz="12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540,5 тис. грн</a:t>
            </a:r>
          </a:p>
          <a:p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миючі засоби</a:t>
            </a:r>
            <a:r>
              <a:rPr lang="ru-RU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на суму</a:t>
            </a: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– </a:t>
            </a:r>
            <a:r>
              <a:rPr lang="uk-UA" sz="12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57,9 тис. грн</a:t>
            </a:r>
          </a:p>
          <a:p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меблі </a:t>
            </a:r>
            <a:r>
              <a:rPr lang="ru-RU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на суму </a:t>
            </a: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– </a:t>
            </a:r>
            <a:r>
              <a:rPr lang="uk-UA" sz="12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983,9 тис. грн</a:t>
            </a:r>
          </a:p>
          <a:p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бензин </a:t>
            </a:r>
            <a:r>
              <a:rPr lang="ru-RU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на суму </a:t>
            </a: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– </a:t>
            </a:r>
            <a:r>
              <a:rPr lang="uk-UA" sz="12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12,7 тис. грн</a:t>
            </a:r>
          </a:p>
          <a:p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запасні частини </a:t>
            </a:r>
            <a:r>
              <a:rPr lang="ru-RU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на суму </a:t>
            </a: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– </a:t>
            </a:r>
            <a:r>
              <a:rPr lang="uk-UA" sz="12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1,3 тис. грн</a:t>
            </a:r>
          </a:p>
          <a:p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інші матеріали на суму – </a:t>
            </a:r>
            <a:r>
              <a:rPr lang="uk-UA" sz="12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1 380,5 тис. грн</a:t>
            </a:r>
          </a:p>
          <a:p>
            <a:endParaRPr lang="uk-UA" sz="1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r>
              <a:rPr lang="uk-UA" sz="12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Проведено:</a:t>
            </a:r>
          </a:p>
          <a:p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медогляд працівників </a:t>
            </a:r>
            <a:r>
              <a:rPr lang="ru-RU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на суму </a:t>
            </a: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– </a:t>
            </a:r>
            <a:r>
              <a:rPr lang="uk-UA" sz="12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236,3 тис. грн</a:t>
            </a:r>
          </a:p>
          <a:p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страхування </a:t>
            </a:r>
            <a:r>
              <a:rPr lang="ru-RU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на суму</a:t>
            </a: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– </a:t>
            </a:r>
            <a:r>
              <a:rPr lang="uk-UA" sz="12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0.6 тис. грн</a:t>
            </a:r>
          </a:p>
          <a:p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транспортні послуги (доставка підручників, перевезення учнів до місць </a:t>
            </a:r>
          </a:p>
          <a:p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проведення ЗНО) </a:t>
            </a:r>
            <a:r>
              <a:rPr lang="ru-RU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на суму</a:t>
            </a: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– </a:t>
            </a:r>
            <a:r>
              <a:rPr lang="uk-UA" sz="12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103,2 тис. грн</a:t>
            </a:r>
          </a:p>
          <a:p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поточний ремонт </a:t>
            </a:r>
            <a:r>
              <a:rPr lang="ru-RU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на суму </a:t>
            </a: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– </a:t>
            </a:r>
            <a:r>
              <a:rPr lang="uk-UA" sz="12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1419,1 тис. грн</a:t>
            </a:r>
          </a:p>
          <a:p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повірка засобів обліку </a:t>
            </a:r>
            <a:r>
              <a:rPr lang="ru-RU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на суму </a:t>
            </a: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– </a:t>
            </a:r>
            <a:r>
              <a:rPr lang="uk-UA" sz="12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28,8 тис. грн</a:t>
            </a:r>
          </a:p>
          <a:p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перезарядка вогнегасників </a:t>
            </a:r>
            <a:r>
              <a:rPr lang="ru-RU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на суму</a:t>
            </a: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– </a:t>
            </a:r>
            <a:r>
              <a:rPr lang="uk-UA" sz="12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18,9 тис. грн</a:t>
            </a:r>
          </a:p>
          <a:p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замір опору заземлення </a:t>
            </a:r>
            <a:r>
              <a:rPr lang="ru-RU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на суму</a:t>
            </a: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– </a:t>
            </a:r>
            <a:r>
              <a:rPr lang="uk-UA" sz="12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11,2 тис. грн</a:t>
            </a:r>
          </a:p>
          <a:p>
            <a:r>
              <a:rPr lang="ru-RU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послуги</a:t>
            </a:r>
            <a:r>
              <a:rPr lang="ru-RU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ru-RU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зв</a:t>
            </a: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’</a:t>
            </a:r>
            <a:r>
              <a:rPr lang="uk-UA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язку</a:t>
            </a: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ru-RU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на суму </a:t>
            </a: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– </a:t>
            </a:r>
            <a:r>
              <a:rPr lang="uk-UA" sz="12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34,4 тис. грн</a:t>
            </a:r>
          </a:p>
          <a:p>
            <a:r>
              <a:rPr lang="ru-RU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послуги</a:t>
            </a:r>
            <a:r>
              <a:rPr lang="ru-RU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ru-RU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санстанц</a:t>
            </a:r>
            <a:r>
              <a:rPr lang="uk-UA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ії</a:t>
            </a: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ru-RU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на суму </a:t>
            </a: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– </a:t>
            </a:r>
            <a:r>
              <a:rPr lang="uk-UA" sz="12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36</a:t>
            </a:r>
            <a:r>
              <a:rPr lang="en-US" sz="12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,7 </a:t>
            </a:r>
            <a:r>
              <a:rPr lang="uk-UA" sz="12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тис. грн</a:t>
            </a:r>
          </a:p>
          <a:p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внутрішньо-будинкове обслуговування </a:t>
            </a:r>
            <a:r>
              <a:rPr lang="ru-RU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на суму</a:t>
            </a: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– </a:t>
            </a:r>
            <a:r>
              <a:rPr lang="en-US" sz="12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137 </a:t>
            </a:r>
            <a:r>
              <a:rPr lang="uk-UA" sz="12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тис. грн</a:t>
            </a:r>
          </a:p>
          <a:p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прочистка труб каналізації </a:t>
            </a:r>
            <a:r>
              <a:rPr lang="ru-RU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на суму</a:t>
            </a: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– </a:t>
            </a:r>
            <a:r>
              <a:rPr lang="uk-UA" sz="12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16,95 тис. грн</a:t>
            </a:r>
          </a:p>
          <a:p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інші видатки (заправка картриджів, підтримка веб. ре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c</a:t>
            </a:r>
            <a:r>
              <a:rPr lang="uk-UA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урсів</a:t>
            </a: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, промивка внутрішньо-будинкової системи опалення, </a:t>
            </a:r>
            <a:endParaRPr lang="en-US" sz="1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бактеріолог. дослідження) на суму – </a:t>
            </a:r>
            <a:r>
              <a:rPr lang="uk-UA" sz="12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196,3 тис. грн</a:t>
            </a:r>
          </a:p>
        </p:txBody>
      </p:sp>
    </p:spTree>
    <p:extLst>
      <p:ext uri="{BB962C8B-B14F-4D97-AF65-F5344CB8AC3E}">
        <p14:creationId xmlns:p14="http://schemas.microsoft.com/office/powerpoint/2010/main" val="210600135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Диаграмма 3">
            <a:extLst>
              <a:ext uri="{FF2B5EF4-FFF2-40B4-BE49-F238E27FC236}">
                <a16:creationId xmlns:a16="http://schemas.microsoft.com/office/drawing/2014/main" id="{EB115C35-419E-4FD9-B608-E1A28D088A3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66937562"/>
              </p:ext>
            </p:extLst>
          </p:nvPr>
        </p:nvGraphicFramePr>
        <p:xfrm>
          <a:off x="1758602" y="82811"/>
          <a:ext cx="8128000" cy="54186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99310126-FE17-486C-9EC8-F0CC443F7BF8}"/>
              </a:ext>
            </a:extLst>
          </p:cNvPr>
          <p:cNvSpPr txBox="1"/>
          <p:nvPr/>
        </p:nvSpPr>
        <p:spPr>
          <a:xfrm>
            <a:off x="65381" y="3109902"/>
            <a:ext cx="9360630" cy="36009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Результативн</a:t>
            </a:r>
            <a:r>
              <a:rPr lang="uk-UA" sz="12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і показники:</a:t>
            </a:r>
          </a:p>
          <a:p>
            <a:r>
              <a:rPr lang="uk-UA" sz="12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Придбано:</a:t>
            </a:r>
          </a:p>
          <a:p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канцтовари </a:t>
            </a:r>
            <a:r>
              <a:rPr lang="ru-RU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на суму </a:t>
            </a: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– </a:t>
            </a:r>
            <a:r>
              <a:rPr lang="uk-UA" sz="12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9 тис. грн</a:t>
            </a:r>
          </a:p>
          <a:p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друковану продукцію </a:t>
            </a:r>
            <a:r>
              <a:rPr lang="ru-RU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на суму</a:t>
            </a: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– </a:t>
            </a:r>
            <a:r>
              <a:rPr lang="uk-UA" sz="12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4,5 тис. грн</a:t>
            </a:r>
          </a:p>
          <a:p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підписку періодичних видань на суму – </a:t>
            </a:r>
            <a:r>
              <a:rPr lang="uk-UA" sz="12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2,7 тис. грн</a:t>
            </a:r>
          </a:p>
          <a:p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господарські товари </a:t>
            </a:r>
            <a:r>
              <a:rPr lang="ru-RU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на суму</a:t>
            </a: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– </a:t>
            </a:r>
            <a:r>
              <a:rPr lang="uk-UA" sz="12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206,7 тис. грн</a:t>
            </a:r>
          </a:p>
          <a:p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миючі засоби </a:t>
            </a:r>
            <a:r>
              <a:rPr lang="ru-RU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на суму</a:t>
            </a: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– </a:t>
            </a:r>
            <a:r>
              <a:rPr lang="uk-UA" sz="12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15,5 тис. грн</a:t>
            </a:r>
          </a:p>
          <a:p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меблі </a:t>
            </a:r>
            <a:r>
              <a:rPr lang="ru-RU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на суму </a:t>
            </a: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– </a:t>
            </a:r>
            <a:r>
              <a:rPr lang="uk-UA" sz="12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33,5 тис. грн</a:t>
            </a:r>
          </a:p>
          <a:p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бензин </a:t>
            </a:r>
            <a:r>
              <a:rPr lang="ru-RU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на суму </a:t>
            </a: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– </a:t>
            </a:r>
            <a:r>
              <a:rPr lang="uk-UA" sz="12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6,7 тис. грн</a:t>
            </a:r>
          </a:p>
          <a:p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інші матеріали </a:t>
            </a:r>
            <a:r>
              <a:rPr lang="ru-RU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на суму </a:t>
            </a: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– </a:t>
            </a:r>
            <a:r>
              <a:rPr lang="uk-UA" sz="12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98,8 тис. грн</a:t>
            </a:r>
          </a:p>
          <a:p>
            <a:endParaRPr lang="uk-UA" sz="1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r>
              <a:rPr lang="uk-UA" sz="12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Проведено:</a:t>
            </a:r>
          </a:p>
          <a:p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медогляд працівників </a:t>
            </a:r>
            <a:r>
              <a:rPr lang="ru-RU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на суму </a:t>
            </a: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– </a:t>
            </a:r>
            <a:r>
              <a:rPr lang="uk-UA" sz="12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18,2 тис. грн</a:t>
            </a:r>
          </a:p>
          <a:p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поточний ремонт </a:t>
            </a:r>
            <a:r>
              <a:rPr lang="ru-RU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на суму </a:t>
            </a: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– </a:t>
            </a:r>
            <a:r>
              <a:rPr lang="uk-UA" sz="12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267 тис. грн</a:t>
            </a:r>
          </a:p>
          <a:p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повірка засобів обліку </a:t>
            </a:r>
            <a:r>
              <a:rPr lang="ru-RU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на суму </a:t>
            </a: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– </a:t>
            </a:r>
            <a:r>
              <a:rPr lang="uk-UA" sz="12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0,06 тис. грн</a:t>
            </a:r>
          </a:p>
          <a:p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перезарядка вогнегасників </a:t>
            </a:r>
            <a:r>
              <a:rPr lang="ru-RU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на суму </a:t>
            </a: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– </a:t>
            </a:r>
            <a:r>
              <a:rPr lang="uk-UA" sz="12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1,5 тис. грн</a:t>
            </a:r>
          </a:p>
          <a:p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замір опору заземлення </a:t>
            </a:r>
            <a:r>
              <a:rPr lang="ru-RU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на суму </a:t>
            </a: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– </a:t>
            </a:r>
            <a:r>
              <a:rPr lang="uk-UA" sz="12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2,7 тис. грн</a:t>
            </a:r>
          </a:p>
          <a:p>
            <a:r>
              <a:rPr lang="ru-RU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послуги</a:t>
            </a:r>
            <a:r>
              <a:rPr lang="ru-RU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ru-RU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зв</a:t>
            </a: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’</a:t>
            </a:r>
            <a:r>
              <a:rPr lang="uk-UA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язку</a:t>
            </a: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ru-RU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на суму</a:t>
            </a: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– </a:t>
            </a:r>
            <a:r>
              <a:rPr lang="uk-UA" sz="12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9,9 тис. грн</a:t>
            </a:r>
          </a:p>
          <a:p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інші видатки (заправка картриджів, підтримка веб. ре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c</a:t>
            </a:r>
            <a:r>
              <a:rPr lang="uk-UA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урсів</a:t>
            </a: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, промивка внутрішньо-будинкової системи опалення) </a:t>
            </a:r>
            <a:r>
              <a:rPr lang="ru-RU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на суму </a:t>
            </a: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– </a:t>
            </a:r>
            <a:r>
              <a:rPr lang="en-US" sz="12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1</a:t>
            </a:r>
            <a:r>
              <a:rPr lang="uk-UA" sz="12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4,9 тис. грн</a:t>
            </a:r>
            <a:endParaRPr lang="uk-UA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267350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Диаграмма 3">
            <a:extLst>
              <a:ext uri="{FF2B5EF4-FFF2-40B4-BE49-F238E27FC236}">
                <a16:creationId xmlns:a16="http://schemas.microsoft.com/office/drawing/2014/main" id="{EB115C35-419E-4FD9-B608-E1A28D088A3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151287519"/>
              </p:ext>
            </p:extLst>
          </p:nvPr>
        </p:nvGraphicFramePr>
        <p:xfrm>
          <a:off x="1175442" y="258781"/>
          <a:ext cx="8128000" cy="54186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2E986187-3A86-4AE6-9AC3-D13578EA584D}"/>
              </a:ext>
            </a:extLst>
          </p:cNvPr>
          <p:cNvSpPr txBox="1"/>
          <p:nvPr/>
        </p:nvSpPr>
        <p:spPr>
          <a:xfrm>
            <a:off x="212585" y="4583314"/>
            <a:ext cx="8521217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Результативн</a:t>
            </a:r>
            <a:r>
              <a:rPr lang="uk-UA" sz="12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і показники:</a:t>
            </a:r>
          </a:p>
          <a:p>
            <a:r>
              <a:rPr lang="uk-UA" sz="12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Придбано:</a:t>
            </a:r>
          </a:p>
          <a:p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канцтовари </a:t>
            </a:r>
            <a:r>
              <a:rPr lang="ru-RU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на суму </a:t>
            </a: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– </a:t>
            </a:r>
            <a:r>
              <a:rPr lang="uk-UA" sz="12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7 тис. грн</a:t>
            </a:r>
          </a:p>
          <a:p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друковану продукцію </a:t>
            </a:r>
            <a:r>
              <a:rPr lang="ru-RU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на суму </a:t>
            </a: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– </a:t>
            </a:r>
            <a:r>
              <a:rPr lang="uk-UA" sz="12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0,09 тис. грн</a:t>
            </a:r>
          </a:p>
          <a:p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підписку періодичних видань на суму – </a:t>
            </a:r>
            <a:r>
              <a:rPr lang="uk-UA" sz="12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24,9 тис. грн</a:t>
            </a:r>
          </a:p>
          <a:p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господарчі товари </a:t>
            </a:r>
            <a:r>
              <a:rPr lang="ru-RU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на суму </a:t>
            </a: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– </a:t>
            </a:r>
            <a:r>
              <a:rPr lang="uk-UA" sz="12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0,6 тис. грн</a:t>
            </a:r>
          </a:p>
          <a:p>
            <a:endParaRPr lang="uk-UA" sz="1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r>
              <a:rPr lang="uk-UA" sz="12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Проведено:</a:t>
            </a:r>
          </a:p>
          <a:p>
            <a:r>
              <a:rPr lang="ru-RU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послуги</a:t>
            </a:r>
            <a:r>
              <a:rPr lang="ru-RU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ru-RU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зв</a:t>
            </a: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’</a:t>
            </a:r>
            <a:r>
              <a:rPr lang="uk-UA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язку</a:t>
            </a: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ru-RU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на суму </a:t>
            </a: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– </a:t>
            </a:r>
            <a:r>
              <a:rPr lang="uk-UA" sz="12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1,5 тис. грн</a:t>
            </a:r>
          </a:p>
          <a:p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інші послуги (заправка картриджів, підтримка веб. ре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c</a:t>
            </a:r>
            <a:r>
              <a:rPr lang="uk-UA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урсів</a:t>
            </a: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, регенерація картриджів) </a:t>
            </a:r>
            <a:r>
              <a:rPr lang="ru-RU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на суму </a:t>
            </a: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– </a:t>
            </a:r>
            <a:r>
              <a:rPr lang="uk-UA" sz="12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6,5 тис. грн</a:t>
            </a:r>
            <a:endParaRPr lang="uk-UA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55760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Диаграмма 3">
            <a:extLst>
              <a:ext uri="{FF2B5EF4-FFF2-40B4-BE49-F238E27FC236}">
                <a16:creationId xmlns:a16="http://schemas.microsoft.com/office/drawing/2014/main" id="{EB115C35-419E-4FD9-B608-E1A28D088A3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990089310"/>
              </p:ext>
            </p:extLst>
          </p:nvPr>
        </p:nvGraphicFramePr>
        <p:xfrm>
          <a:off x="2599820" y="0"/>
          <a:ext cx="7535492" cy="536675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184BA8A0-0096-467B-8D9B-F2FE4116792C}"/>
              </a:ext>
            </a:extLst>
          </p:cNvPr>
          <p:cNvSpPr txBox="1"/>
          <p:nvPr/>
        </p:nvSpPr>
        <p:spPr>
          <a:xfrm>
            <a:off x="108832" y="2623678"/>
            <a:ext cx="6367356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Результативн</a:t>
            </a:r>
            <a:r>
              <a:rPr lang="uk-UA" sz="12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і показники:</a:t>
            </a:r>
          </a:p>
          <a:p>
            <a:r>
              <a:rPr lang="uk-UA" sz="12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Придбано:</a:t>
            </a:r>
          </a:p>
          <a:p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канцтовари </a:t>
            </a:r>
            <a:r>
              <a:rPr lang="ru-RU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на суму </a:t>
            </a: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– </a:t>
            </a:r>
            <a:r>
              <a:rPr lang="uk-UA" sz="12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32,1 тис. грн</a:t>
            </a:r>
          </a:p>
          <a:p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друковану продукцію </a:t>
            </a:r>
            <a:r>
              <a:rPr lang="ru-RU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на суму</a:t>
            </a: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– </a:t>
            </a:r>
            <a:r>
              <a:rPr lang="uk-UA" sz="12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3,7 тис. грн</a:t>
            </a:r>
          </a:p>
          <a:p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підписку періодичних видань на суму – </a:t>
            </a:r>
            <a:r>
              <a:rPr lang="uk-UA" sz="12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29,4 тис. грн</a:t>
            </a:r>
          </a:p>
          <a:p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господарчі товари </a:t>
            </a:r>
            <a:r>
              <a:rPr lang="ru-RU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на суму </a:t>
            </a: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– </a:t>
            </a:r>
            <a:r>
              <a:rPr lang="uk-UA" sz="12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122,3 тис. грн</a:t>
            </a:r>
          </a:p>
          <a:p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миючі засоби </a:t>
            </a:r>
            <a:r>
              <a:rPr lang="ru-RU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на суму </a:t>
            </a: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– </a:t>
            </a:r>
            <a:r>
              <a:rPr lang="uk-UA" sz="12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10,5 тис. грн</a:t>
            </a:r>
          </a:p>
          <a:p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меблі </a:t>
            </a:r>
            <a:r>
              <a:rPr lang="ru-RU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на суму</a:t>
            </a: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– </a:t>
            </a:r>
            <a:r>
              <a:rPr lang="uk-UA" sz="12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46,8 тис. грн</a:t>
            </a:r>
          </a:p>
          <a:p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бензин </a:t>
            </a:r>
            <a:r>
              <a:rPr lang="ru-RU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на суму </a:t>
            </a: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– </a:t>
            </a:r>
            <a:r>
              <a:rPr lang="uk-UA" sz="12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59,6 тис. грн</a:t>
            </a:r>
          </a:p>
          <a:p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запасні частини </a:t>
            </a:r>
            <a:r>
              <a:rPr lang="ru-RU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на суму</a:t>
            </a: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– </a:t>
            </a:r>
            <a:r>
              <a:rPr lang="uk-UA" sz="12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14 тис. грн</a:t>
            </a:r>
          </a:p>
          <a:p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інші матеріали на суму – </a:t>
            </a:r>
            <a:r>
              <a:rPr lang="uk-UA" sz="12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49,8 тис. грн</a:t>
            </a:r>
          </a:p>
          <a:p>
            <a:endParaRPr lang="uk-UA" sz="1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r>
              <a:rPr lang="uk-UA" sz="12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Проведено:</a:t>
            </a:r>
          </a:p>
          <a:p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медогляд працівників на суму – </a:t>
            </a:r>
            <a:r>
              <a:rPr lang="uk-UA" sz="12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8,3 тис. грн</a:t>
            </a:r>
          </a:p>
          <a:p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страхування </a:t>
            </a:r>
            <a:r>
              <a:rPr lang="ru-RU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на суму </a:t>
            </a: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– </a:t>
            </a:r>
            <a:r>
              <a:rPr lang="uk-UA" sz="12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1,5 тис. грн</a:t>
            </a:r>
          </a:p>
          <a:p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поточний ремонт </a:t>
            </a:r>
            <a:r>
              <a:rPr lang="ru-RU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на суму </a:t>
            </a: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– </a:t>
            </a:r>
            <a:r>
              <a:rPr lang="uk-UA" sz="12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400,8 тис. грн</a:t>
            </a:r>
          </a:p>
          <a:p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перезарядку вогнегасників </a:t>
            </a:r>
            <a:r>
              <a:rPr lang="ru-RU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на суму</a:t>
            </a: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– </a:t>
            </a:r>
            <a:r>
              <a:rPr lang="uk-UA" sz="12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1,5 тис. грн</a:t>
            </a:r>
          </a:p>
          <a:p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замір опору заземлення на суму – </a:t>
            </a:r>
            <a:r>
              <a:rPr lang="uk-UA" sz="12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0,8 тис. грн</a:t>
            </a:r>
          </a:p>
          <a:p>
            <a:r>
              <a:rPr lang="ru-RU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послуги</a:t>
            </a:r>
            <a:r>
              <a:rPr lang="ru-RU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ru-RU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зв</a:t>
            </a: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’</a:t>
            </a:r>
            <a:r>
              <a:rPr lang="uk-UA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язку</a:t>
            </a: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ru-RU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на суму </a:t>
            </a: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– </a:t>
            </a:r>
            <a:r>
              <a:rPr lang="uk-UA" sz="12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20,1 тис. грн</a:t>
            </a:r>
          </a:p>
          <a:p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внутрішньо-будинкове обслуговування </a:t>
            </a:r>
            <a:r>
              <a:rPr lang="ru-RU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на суму </a:t>
            </a: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– </a:t>
            </a:r>
            <a:r>
              <a:rPr lang="uk-UA" sz="12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0,9 тис. грн</a:t>
            </a:r>
          </a:p>
          <a:p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інші видатки (заправка картриджів, підтримка веб. ре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c</a:t>
            </a:r>
            <a:r>
              <a:rPr lang="uk-UA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урсів</a:t>
            </a: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, промивка внутрішньо-будинкової системи опалення) </a:t>
            </a:r>
            <a:r>
              <a:rPr lang="ru-RU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на суму</a:t>
            </a: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– </a:t>
            </a:r>
            <a:r>
              <a:rPr lang="en-US" sz="12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1</a:t>
            </a:r>
            <a:r>
              <a:rPr lang="uk-UA" sz="12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20,9 тис. грн</a:t>
            </a:r>
            <a:endParaRPr lang="uk-UA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935860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Диаграмма 3">
            <a:extLst>
              <a:ext uri="{FF2B5EF4-FFF2-40B4-BE49-F238E27FC236}">
                <a16:creationId xmlns:a16="http://schemas.microsoft.com/office/drawing/2014/main" id="{EB115C35-419E-4FD9-B608-E1A28D088A3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537919090"/>
              </p:ext>
            </p:extLst>
          </p:nvPr>
        </p:nvGraphicFramePr>
        <p:xfrm>
          <a:off x="508000" y="719667"/>
          <a:ext cx="8128000" cy="54186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4246714529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1059</TotalTime>
  <Words>1566</Words>
  <Application>Microsoft Office PowerPoint</Application>
  <PresentationFormat>Экран (4:3)</PresentationFormat>
  <Paragraphs>209</Paragraphs>
  <Slides>16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2" baseType="lpstr">
      <vt:lpstr>Arial</vt:lpstr>
      <vt:lpstr>Arial Black</vt:lpstr>
      <vt:lpstr>Calibri</vt:lpstr>
      <vt:lpstr>Calibri Light</vt:lpstr>
      <vt:lpstr>Segoe UI Black</vt:lpstr>
      <vt:lpstr>Тема Office</vt:lpstr>
      <vt:lpstr>З в і т  2 0 2 0</vt:lpstr>
      <vt:lpstr>Звіт про виконання бюджетних програм за 2020 рік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Бюджет  2020</dc:title>
  <dc:creator>Семанчак О. С.</dc:creator>
  <cp:lastModifiedBy>User</cp:lastModifiedBy>
  <cp:revision>222</cp:revision>
  <cp:lastPrinted>2021-03-11T09:08:00Z</cp:lastPrinted>
  <dcterms:created xsi:type="dcterms:W3CDTF">2021-03-03T14:41:54Z</dcterms:created>
  <dcterms:modified xsi:type="dcterms:W3CDTF">2021-03-11T09:58:01Z</dcterms:modified>
</cp:coreProperties>
</file>